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80" r:id="rId4"/>
    <p:sldId id="281" r:id="rId5"/>
    <p:sldId id="282" r:id="rId6"/>
    <p:sldId id="258" r:id="rId7"/>
    <p:sldId id="259" r:id="rId8"/>
    <p:sldId id="260" r:id="rId9"/>
    <p:sldId id="262" r:id="rId10"/>
    <p:sldId id="263" r:id="rId11"/>
    <p:sldId id="264" r:id="rId12"/>
    <p:sldId id="265" r:id="rId13"/>
    <p:sldId id="267" r:id="rId14"/>
    <p:sldId id="268" r:id="rId15"/>
    <p:sldId id="269" r:id="rId16"/>
    <p:sldId id="270" r:id="rId17"/>
    <p:sldId id="271" r:id="rId18"/>
    <p:sldId id="272" r:id="rId19"/>
    <p:sldId id="277" r:id="rId20"/>
    <p:sldId id="274" r:id="rId21"/>
    <p:sldId id="279" r:id="rId22"/>
    <p:sldId id="275" r:id="rId23"/>
    <p:sldId id="27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AE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00" autoAdjust="0"/>
    <p:restoredTop sz="94660"/>
  </p:normalViewPr>
  <p:slideViewPr>
    <p:cSldViewPr snapToGrid="0">
      <p:cViewPr varScale="1">
        <p:scale>
          <a:sx n="63" d="100"/>
          <a:sy n="63" d="100"/>
        </p:scale>
        <p:origin x="66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0E4D1D-334E-425E-BBDA-3EF6ED92A59A}"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BD7CDFD8-693C-4733-B074-04AC7CE9B1E9}">
      <dgm:prSet/>
      <dgm:spPr/>
      <dgm:t>
        <a:bodyPr/>
        <a:lstStyle/>
        <a:p>
          <a:r>
            <a:rPr lang="en-IN" dirty="0"/>
            <a:t>Pandas </a:t>
          </a:r>
          <a:endParaRPr lang="en-US" dirty="0"/>
        </a:p>
      </dgm:t>
    </dgm:pt>
    <dgm:pt modelId="{F8665553-D0C8-488D-B16E-A272673B6671}" type="parTrans" cxnId="{4348BA25-3B7F-4EDC-8C53-112149A50D50}">
      <dgm:prSet/>
      <dgm:spPr/>
      <dgm:t>
        <a:bodyPr/>
        <a:lstStyle/>
        <a:p>
          <a:endParaRPr lang="en-US"/>
        </a:p>
      </dgm:t>
    </dgm:pt>
    <dgm:pt modelId="{2D684398-CC14-4E28-99AE-75DF4A649359}" type="sibTrans" cxnId="{4348BA25-3B7F-4EDC-8C53-112149A50D50}">
      <dgm:prSet/>
      <dgm:spPr/>
      <dgm:t>
        <a:bodyPr/>
        <a:lstStyle/>
        <a:p>
          <a:endParaRPr lang="en-US"/>
        </a:p>
      </dgm:t>
    </dgm:pt>
    <dgm:pt modelId="{C5762D01-63EA-4918-8367-0F955223A027}">
      <dgm:prSet/>
      <dgm:spPr/>
      <dgm:t>
        <a:bodyPr/>
        <a:lstStyle/>
        <a:p>
          <a:r>
            <a:rPr lang="en-IN" dirty="0"/>
            <a:t>Seaborn</a:t>
          </a:r>
          <a:endParaRPr lang="en-US" dirty="0"/>
        </a:p>
      </dgm:t>
    </dgm:pt>
    <dgm:pt modelId="{588BAD22-4BBB-4B5A-AD11-DD4CFF754982}" type="parTrans" cxnId="{67FE8604-F2F5-4D04-9FEE-8F21DBE4725F}">
      <dgm:prSet/>
      <dgm:spPr/>
      <dgm:t>
        <a:bodyPr/>
        <a:lstStyle/>
        <a:p>
          <a:endParaRPr lang="en-US"/>
        </a:p>
      </dgm:t>
    </dgm:pt>
    <dgm:pt modelId="{91C5EDF4-E505-49FC-A70C-EAA4FDA7E1BA}" type="sibTrans" cxnId="{67FE8604-F2F5-4D04-9FEE-8F21DBE4725F}">
      <dgm:prSet/>
      <dgm:spPr/>
      <dgm:t>
        <a:bodyPr/>
        <a:lstStyle/>
        <a:p>
          <a:endParaRPr lang="en-US"/>
        </a:p>
      </dgm:t>
    </dgm:pt>
    <dgm:pt modelId="{90838C1A-D0EF-44B3-AE02-3E2A5C7651E4}">
      <dgm:prSet/>
      <dgm:spPr/>
      <dgm:t>
        <a:bodyPr/>
        <a:lstStyle/>
        <a:p>
          <a:r>
            <a:rPr lang="en-IN" dirty="0" err="1"/>
            <a:t>Numpy</a:t>
          </a:r>
          <a:endParaRPr lang="en-US"/>
        </a:p>
      </dgm:t>
    </dgm:pt>
    <dgm:pt modelId="{CA34F0F9-BB65-45A0-9401-F0FBA595AC62}" type="parTrans" cxnId="{46E6BED0-23F6-417C-80D9-F0AD20A03201}">
      <dgm:prSet/>
      <dgm:spPr/>
      <dgm:t>
        <a:bodyPr/>
        <a:lstStyle/>
        <a:p>
          <a:endParaRPr lang="en-US"/>
        </a:p>
      </dgm:t>
    </dgm:pt>
    <dgm:pt modelId="{3EDC0377-E62F-4EED-90FC-D820D7CD4CE1}" type="sibTrans" cxnId="{46E6BED0-23F6-417C-80D9-F0AD20A03201}">
      <dgm:prSet/>
      <dgm:spPr/>
      <dgm:t>
        <a:bodyPr/>
        <a:lstStyle/>
        <a:p>
          <a:endParaRPr lang="en-US"/>
        </a:p>
      </dgm:t>
    </dgm:pt>
    <dgm:pt modelId="{C91762B5-8029-4A98-BB30-CEFEEEE097D4}">
      <dgm:prSet/>
      <dgm:spPr/>
      <dgm:t>
        <a:bodyPr/>
        <a:lstStyle/>
        <a:p>
          <a:r>
            <a:rPr lang="en-IN"/>
            <a:t>Matplotlib.piplot</a:t>
          </a:r>
          <a:endParaRPr lang="en-US"/>
        </a:p>
      </dgm:t>
    </dgm:pt>
    <dgm:pt modelId="{B93301FF-07EF-42D8-8FB7-CCD70BC2AEA0}" type="parTrans" cxnId="{B5973052-97E6-4910-AA35-C70DCF7B9768}">
      <dgm:prSet/>
      <dgm:spPr/>
      <dgm:t>
        <a:bodyPr/>
        <a:lstStyle/>
        <a:p>
          <a:endParaRPr lang="en-US"/>
        </a:p>
      </dgm:t>
    </dgm:pt>
    <dgm:pt modelId="{B5A94944-E47C-411C-9A44-FFE292821975}" type="sibTrans" cxnId="{B5973052-97E6-4910-AA35-C70DCF7B9768}">
      <dgm:prSet/>
      <dgm:spPr/>
      <dgm:t>
        <a:bodyPr/>
        <a:lstStyle/>
        <a:p>
          <a:endParaRPr lang="en-US"/>
        </a:p>
      </dgm:t>
    </dgm:pt>
    <dgm:pt modelId="{12B29A46-2A57-4222-80CE-14AB65FEBB57}">
      <dgm:prSet/>
      <dgm:spPr/>
      <dgm:t>
        <a:bodyPr/>
        <a:lstStyle/>
        <a:p>
          <a:r>
            <a:rPr lang="en-IN"/>
            <a:t>Matplotlib.im</a:t>
          </a:r>
          <a:endParaRPr lang="en-US"/>
        </a:p>
      </dgm:t>
    </dgm:pt>
    <dgm:pt modelId="{344E79B6-12BA-49F4-8890-318441FB352E}" type="parTrans" cxnId="{8E5892C0-E070-4769-AC3D-5F9C49D9BDE5}">
      <dgm:prSet/>
      <dgm:spPr/>
      <dgm:t>
        <a:bodyPr/>
        <a:lstStyle/>
        <a:p>
          <a:endParaRPr lang="en-US"/>
        </a:p>
      </dgm:t>
    </dgm:pt>
    <dgm:pt modelId="{4A144874-0BBD-477D-BBFD-60FBBC80A394}" type="sibTrans" cxnId="{8E5892C0-E070-4769-AC3D-5F9C49D9BDE5}">
      <dgm:prSet/>
      <dgm:spPr/>
      <dgm:t>
        <a:bodyPr/>
        <a:lstStyle/>
        <a:p>
          <a:endParaRPr lang="en-US"/>
        </a:p>
      </dgm:t>
    </dgm:pt>
    <dgm:pt modelId="{A9823C1F-951D-4787-B33F-57A7C4070925}" type="pres">
      <dgm:prSet presAssocID="{5B0E4D1D-334E-425E-BBDA-3EF6ED92A59A}" presName="linear" presStyleCnt="0">
        <dgm:presLayoutVars>
          <dgm:dir/>
          <dgm:animLvl val="lvl"/>
          <dgm:resizeHandles val="exact"/>
        </dgm:presLayoutVars>
      </dgm:prSet>
      <dgm:spPr/>
    </dgm:pt>
    <dgm:pt modelId="{990682E2-5D48-42D8-9752-BCA2B6B2C29E}" type="pres">
      <dgm:prSet presAssocID="{BD7CDFD8-693C-4733-B074-04AC7CE9B1E9}" presName="parentLin" presStyleCnt="0"/>
      <dgm:spPr/>
    </dgm:pt>
    <dgm:pt modelId="{B1FF57E8-E778-4309-9550-7C941003F26E}" type="pres">
      <dgm:prSet presAssocID="{BD7CDFD8-693C-4733-B074-04AC7CE9B1E9}" presName="parentLeftMargin" presStyleLbl="node1" presStyleIdx="0" presStyleCnt="5"/>
      <dgm:spPr/>
    </dgm:pt>
    <dgm:pt modelId="{46B21EB1-46AA-4876-ABB9-44F75D3C21EE}" type="pres">
      <dgm:prSet presAssocID="{BD7CDFD8-693C-4733-B074-04AC7CE9B1E9}" presName="parentText" presStyleLbl="node1" presStyleIdx="0" presStyleCnt="5">
        <dgm:presLayoutVars>
          <dgm:chMax val="0"/>
          <dgm:bulletEnabled val="1"/>
        </dgm:presLayoutVars>
      </dgm:prSet>
      <dgm:spPr/>
    </dgm:pt>
    <dgm:pt modelId="{98A48EB8-4FB4-4643-8EAD-8A0FD7D0C1C9}" type="pres">
      <dgm:prSet presAssocID="{BD7CDFD8-693C-4733-B074-04AC7CE9B1E9}" presName="negativeSpace" presStyleCnt="0"/>
      <dgm:spPr/>
    </dgm:pt>
    <dgm:pt modelId="{CE7B3C88-DA4B-4711-BB2F-3EE06B77D2FB}" type="pres">
      <dgm:prSet presAssocID="{BD7CDFD8-693C-4733-B074-04AC7CE9B1E9}" presName="childText" presStyleLbl="conFgAcc1" presStyleIdx="0" presStyleCnt="5">
        <dgm:presLayoutVars>
          <dgm:bulletEnabled val="1"/>
        </dgm:presLayoutVars>
      </dgm:prSet>
      <dgm:spPr/>
    </dgm:pt>
    <dgm:pt modelId="{D7CDFB1C-C737-4333-B8D6-64489C3B14DD}" type="pres">
      <dgm:prSet presAssocID="{2D684398-CC14-4E28-99AE-75DF4A649359}" presName="spaceBetweenRectangles" presStyleCnt="0"/>
      <dgm:spPr/>
    </dgm:pt>
    <dgm:pt modelId="{B9955AF3-EA4F-4873-830E-3F62A86BFDC8}" type="pres">
      <dgm:prSet presAssocID="{C5762D01-63EA-4918-8367-0F955223A027}" presName="parentLin" presStyleCnt="0"/>
      <dgm:spPr/>
    </dgm:pt>
    <dgm:pt modelId="{3834C9BA-D889-46BD-8DE5-90B83BB65F90}" type="pres">
      <dgm:prSet presAssocID="{C5762D01-63EA-4918-8367-0F955223A027}" presName="parentLeftMargin" presStyleLbl="node1" presStyleIdx="0" presStyleCnt="5"/>
      <dgm:spPr/>
    </dgm:pt>
    <dgm:pt modelId="{09E624D0-A3FD-47CB-B716-5675B286E9C2}" type="pres">
      <dgm:prSet presAssocID="{C5762D01-63EA-4918-8367-0F955223A027}" presName="parentText" presStyleLbl="node1" presStyleIdx="1" presStyleCnt="5">
        <dgm:presLayoutVars>
          <dgm:chMax val="0"/>
          <dgm:bulletEnabled val="1"/>
        </dgm:presLayoutVars>
      </dgm:prSet>
      <dgm:spPr/>
    </dgm:pt>
    <dgm:pt modelId="{790F3401-F70B-447A-8D84-6A840B3EA3A2}" type="pres">
      <dgm:prSet presAssocID="{C5762D01-63EA-4918-8367-0F955223A027}" presName="negativeSpace" presStyleCnt="0"/>
      <dgm:spPr/>
    </dgm:pt>
    <dgm:pt modelId="{14C66280-7C57-43A4-A53E-B7C7E62A010D}" type="pres">
      <dgm:prSet presAssocID="{C5762D01-63EA-4918-8367-0F955223A027}" presName="childText" presStyleLbl="conFgAcc1" presStyleIdx="1" presStyleCnt="5">
        <dgm:presLayoutVars>
          <dgm:bulletEnabled val="1"/>
        </dgm:presLayoutVars>
      </dgm:prSet>
      <dgm:spPr/>
    </dgm:pt>
    <dgm:pt modelId="{F61087E9-B1E7-46A8-A3E0-E08EC45FF2FC}" type="pres">
      <dgm:prSet presAssocID="{91C5EDF4-E505-49FC-A70C-EAA4FDA7E1BA}" presName="spaceBetweenRectangles" presStyleCnt="0"/>
      <dgm:spPr/>
    </dgm:pt>
    <dgm:pt modelId="{C7246532-A404-4FDB-ACCC-36357ED39001}" type="pres">
      <dgm:prSet presAssocID="{90838C1A-D0EF-44B3-AE02-3E2A5C7651E4}" presName="parentLin" presStyleCnt="0"/>
      <dgm:spPr/>
    </dgm:pt>
    <dgm:pt modelId="{62D68F95-72B7-48E0-AAA4-E15586DC14DB}" type="pres">
      <dgm:prSet presAssocID="{90838C1A-D0EF-44B3-AE02-3E2A5C7651E4}" presName="parentLeftMargin" presStyleLbl="node1" presStyleIdx="1" presStyleCnt="5"/>
      <dgm:spPr/>
    </dgm:pt>
    <dgm:pt modelId="{BC0850B7-2CA2-460D-8758-E22E31BC4DA1}" type="pres">
      <dgm:prSet presAssocID="{90838C1A-D0EF-44B3-AE02-3E2A5C7651E4}" presName="parentText" presStyleLbl="node1" presStyleIdx="2" presStyleCnt="5">
        <dgm:presLayoutVars>
          <dgm:chMax val="0"/>
          <dgm:bulletEnabled val="1"/>
        </dgm:presLayoutVars>
      </dgm:prSet>
      <dgm:spPr/>
    </dgm:pt>
    <dgm:pt modelId="{1280440A-2E7B-47AC-98A5-76F420352C7B}" type="pres">
      <dgm:prSet presAssocID="{90838C1A-D0EF-44B3-AE02-3E2A5C7651E4}" presName="negativeSpace" presStyleCnt="0"/>
      <dgm:spPr/>
    </dgm:pt>
    <dgm:pt modelId="{451D57B5-9FEA-4460-AFB6-C69E5FD4B38D}" type="pres">
      <dgm:prSet presAssocID="{90838C1A-D0EF-44B3-AE02-3E2A5C7651E4}" presName="childText" presStyleLbl="conFgAcc1" presStyleIdx="2" presStyleCnt="5">
        <dgm:presLayoutVars>
          <dgm:bulletEnabled val="1"/>
        </dgm:presLayoutVars>
      </dgm:prSet>
      <dgm:spPr/>
    </dgm:pt>
    <dgm:pt modelId="{D5AEA883-14C4-485E-8887-51AFE3105CDC}" type="pres">
      <dgm:prSet presAssocID="{3EDC0377-E62F-4EED-90FC-D820D7CD4CE1}" presName="spaceBetweenRectangles" presStyleCnt="0"/>
      <dgm:spPr/>
    </dgm:pt>
    <dgm:pt modelId="{4235A9FA-564B-47CC-B124-F940A6D1D78B}" type="pres">
      <dgm:prSet presAssocID="{C91762B5-8029-4A98-BB30-CEFEEEE097D4}" presName="parentLin" presStyleCnt="0"/>
      <dgm:spPr/>
    </dgm:pt>
    <dgm:pt modelId="{E1A80E37-1F88-415C-A8F9-44A1EECABE33}" type="pres">
      <dgm:prSet presAssocID="{C91762B5-8029-4A98-BB30-CEFEEEE097D4}" presName="parentLeftMargin" presStyleLbl="node1" presStyleIdx="2" presStyleCnt="5"/>
      <dgm:spPr/>
    </dgm:pt>
    <dgm:pt modelId="{7BB2D937-CF12-4294-A608-EF62E2F1B32C}" type="pres">
      <dgm:prSet presAssocID="{C91762B5-8029-4A98-BB30-CEFEEEE097D4}" presName="parentText" presStyleLbl="node1" presStyleIdx="3" presStyleCnt="5">
        <dgm:presLayoutVars>
          <dgm:chMax val="0"/>
          <dgm:bulletEnabled val="1"/>
        </dgm:presLayoutVars>
      </dgm:prSet>
      <dgm:spPr/>
    </dgm:pt>
    <dgm:pt modelId="{1D89A27F-3D1D-48B8-9E71-D8D26BF1E7A3}" type="pres">
      <dgm:prSet presAssocID="{C91762B5-8029-4A98-BB30-CEFEEEE097D4}" presName="negativeSpace" presStyleCnt="0"/>
      <dgm:spPr/>
    </dgm:pt>
    <dgm:pt modelId="{31445D1B-D7B1-4F79-8D77-2AD5080DB87E}" type="pres">
      <dgm:prSet presAssocID="{C91762B5-8029-4A98-BB30-CEFEEEE097D4}" presName="childText" presStyleLbl="conFgAcc1" presStyleIdx="3" presStyleCnt="5">
        <dgm:presLayoutVars>
          <dgm:bulletEnabled val="1"/>
        </dgm:presLayoutVars>
      </dgm:prSet>
      <dgm:spPr/>
    </dgm:pt>
    <dgm:pt modelId="{43696A16-6FBB-4E63-B173-F0D152C3ACF0}" type="pres">
      <dgm:prSet presAssocID="{B5A94944-E47C-411C-9A44-FFE292821975}" presName="spaceBetweenRectangles" presStyleCnt="0"/>
      <dgm:spPr/>
    </dgm:pt>
    <dgm:pt modelId="{C2FD0636-D6A3-42A9-A637-67DADDEBCF84}" type="pres">
      <dgm:prSet presAssocID="{12B29A46-2A57-4222-80CE-14AB65FEBB57}" presName="parentLin" presStyleCnt="0"/>
      <dgm:spPr/>
    </dgm:pt>
    <dgm:pt modelId="{9E6521C5-4BBB-4C19-8D65-33D1A60DFF0B}" type="pres">
      <dgm:prSet presAssocID="{12B29A46-2A57-4222-80CE-14AB65FEBB57}" presName="parentLeftMargin" presStyleLbl="node1" presStyleIdx="3" presStyleCnt="5"/>
      <dgm:spPr/>
    </dgm:pt>
    <dgm:pt modelId="{74725E3F-6F60-47FD-A357-4D11D5DBAB82}" type="pres">
      <dgm:prSet presAssocID="{12B29A46-2A57-4222-80CE-14AB65FEBB57}" presName="parentText" presStyleLbl="node1" presStyleIdx="4" presStyleCnt="5">
        <dgm:presLayoutVars>
          <dgm:chMax val="0"/>
          <dgm:bulletEnabled val="1"/>
        </dgm:presLayoutVars>
      </dgm:prSet>
      <dgm:spPr/>
    </dgm:pt>
    <dgm:pt modelId="{7BCB969D-1C2B-47C3-B820-FC790935C1AA}" type="pres">
      <dgm:prSet presAssocID="{12B29A46-2A57-4222-80CE-14AB65FEBB57}" presName="negativeSpace" presStyleCnt="0"/>
      <dgm:spPr/>
    </dgm:pt>
    <dgm:pt modelId="{CAF4B8EB-BA64-4324-9634-A62A29C11A53}" type="pres">
      <dgm:prSet presAssocID="{12B29A46-2A57-4222-80CE-14AB65FEBB57}" presName="childText" presStyleLbl="conFgAcc1" presStyleIdx="4" presStyleCnt="5">
        <dgm:presLayoutVars>
          <dgm:bulletEnabled val="1"/>
        </dgm:presLayoutVars>
      </dgm:prSet>
      <dgm:spPr/>
    </dgm:pt>
  </dgm:ptLst>
  <dgm:cxnLst>
    <dgm:cxn modelId="{67FE8604-F2F5-4D04-9FEE-8F21DBE4725F}" srcId="{5B0E4D1D-334E-425E-BBDA-3EF6ED92A59A}" destId="{C5762D01-63EA-4918-8367-0F955223A027}" srcOrd="1" destOrd="0" parTransId="{588BAD22-4BBB-4B5A-AD11-DD4CFF754982}" sibTransId="{91C5EDF4-E505-49FC-A70C-EAA4FDA7E1BA}"/>
    <dgm:cxn modelId="{B3A1A205-C796-4EC4-BF08-61B9DEFDA0FF}" type="presOf" srcId="{90838C1A-D0EF-44B3-AE02-3E2A5C7651E4}" destId="{62D68F95-72B7-48E0-AAA4-E15586DC14DB}" srcOrd="0" destOrd="0" presId="urn:microsoft.com/office/officeart/2005/8/layout/list1"/>
    <dgm:cxn modelId="{4348BA25-3B7F-4EDC-8C53-112149A50D50}" srcId="{5B0E4D1D-334E-425E-BBDA-3EF6ED92A59A}" destId="{BD7CDFD8-693C-4733-B074-04AC7CE9B1E9}" srcOrd="0" destOrd="0" parTransId="{F8665553-D0C8-488D-B16E-A272673B6671}" sibTransId="{2D684398-CC14-4E28-99AE-75DF4A649359}"/>
    <dgm:cxn modelId="{FCF3C45F-4F12-47B8-AF70-1E07B008405B}" type="presOf" srcId="{5B0E4D1D-334E-425E-BBDA-3EF6ED92A59A}" destId="{A9823C1F-951D-4787-B33F-57A7C4070925}" srcOrd="0" destOrd="0" presId="urn:microsoft.com/office/officeart/2005/8/layout/list1"/>
    <dgm:cxn modelId="{676D146F-C911-4780-A2D7-877D4F2ABCE9}" type="presOf" srcId="{C5762D01-63EA-4918-8367-0F955223A027}" destId="{09E624D0-A3FD-47CB-B716-5675B286E9C2}" srcOrd="1" destOrd="0" presId="urn:microsoft.com/office/officeart/2005/8/layout/list1"/>
    <dgm:cxn modelId="{94221F6F-E50E-4F43-8102-0D63F9D06CC4}" type="presOf" srcId="{C91762B5-8029-4A98-BB30-CEFEEEE097D4}" destId="{E1A80E37-1F88-415C-A8F9-44A1EECABE33}" srcOrd="0" destOrd="0" presId="urn:microsoft.com/office/officeart/2005/8/layout/list1"/>
    <dgm:cxn modelId="{B5973052-97E6-4910-AA35-C70DCF7B9768}" srcId="{5B0E4D1D-334E-425E-BBDA-3EF6ED92A59A}" destId="{C91762B5-8029-4A98-BB30-CEFEEEE097D4}" srcOrd="3" destOrd="0" parTransId="{B93301FF-07EF-42D8-8FB7-CCD70BC2AEA0}" sibTransId="{B5A94944-E47C-411C-9A44-FFE292821975}"/>
    <dgm:cxn modelId="{C813988A-AACC-4691-9E28-A4AF16393F5E}" type="presOf" srcId="{12B29A46-2A57-4222-80CE-14AB65FEBB57}" destId="{9E6521C5-4BBB-4C19-8D65-33D1A60DFF0B}" srcOrd="0" destOrd="0" presId="urn:microsoft.com/office/officeart/2005/8/layout/list1"/>
    <dgm:cxn modelId="{AA643B8D-EDFB-49D0-887C-47576D246425}" type="presOf" srcId="{BD7CDFD8-693C-4733-B074-04AC7CE9B1E9}" destId="{46B21EB1-46AA-4876-ABB9-44F75D3C21EE}" srcOrd="1" destOrd="0" presId="urn:microsoft.com/office/officeart/2005/8/layout/list1"/>
    <dgm:cxn modelId="{1C747892-26E0-45CD-921D-76682BB81C99}" type="presOf" srcId="{C91762B5-8029-4A98-BB30-CEFEEEE097D4}" destId="{7BB2D937-CF12-4294-A608-EF62E2F1B32C}" srcOrd="1" destOrd="0" presId="urn:microsoft.com/office/officeart/2005/8/layout/list1"/>
    <dgm:cxn modelId="{CD560093-870E-42D1-BBEE-28881FDD67BE}" type="presOf" srcId="{90838C1A-D0EF-44B3-AE02-3E2A5C7651E4}" destId="{BC0850B7-2CA2-460D-8758-E22E31BC4DA1}" srcOrd="1" destOrd="0" presId="urn:microsoft.com/office/officeart/2005/8/layout/list1"/>
    <dgm:cxn modelId="{8E5892C0-E070-4769-AC3D-5F9C49D9BDE5}" srcId="{5B0E4D1D-334E-425E-BBDA-3EF6ED92A59A}" destId="{12B29A46-2A57-4222-80CE-14AB65FEBB57}" srcOrd="4" destOrd="0" parTransId="{344E79B6-12BA-49F4-8890-318441FB352E}" sibTransId="{4A144874-0BBD-477D-BBFD-60FBBC80A394}"/>
    <dgm:cxn modelId="{C3576CCF-58CC-47CA-8991-70B51BD4BA6C}" type="presOf" srcId="{BD7CDFD8-693C-4733-B074-04AC7CE9B1E9}" destId="{B1FF57E8-E778-4309-9550-7C941003F26E}" srcOrd="0" destOrd="0" presId="urn:microsoft.com/office/officeart/2005/8/layout/list1"/>
    <dgm:cxn modelId="{46E6BED0-23F6-417C-80D9-F0AD20A03201}" srcId="{5B0E4D1D-334E-425E-BBDA-3EF6ED92A59A}" destId="{90838C1A-D0EF-44B3-AE02-3E2A5C7651E4}" srcOrd="2" destOrd="0" parTransId="{CA34F0F9-BB65-45A0-9401-F0FBA595AC62}" sibTransId="{3EDC0377-E62F-4EED-90FC-D820D7CD4CE1}"/>
    <dgm:cxn modelId="{965D39EA-F2CC-4227-81AE-7F0E1AD00C43}" type="presOf" srcId="{C5762D01-63EA-4918-8367-0F955223A027}" destId="{3834C9BA-D889-46BD-8DE5-90B83BB65F90}" srcOrd="0" destOrd="0" presId="urn:microsoft.com/office/officeart/2005/8/layout/list1"/>
    <dgm:cxn modelId="{440662F6-D1E0-4146-A5CC-FFB7F43070EF}" type="presOf" srcId="{12B29A46-2A57-4222-80CE-14AB65FEBB57}" destId="{74725E3F-6F60-47FD-A357-4D11D5DBAB82}" srcOrd="1" destOrd="0" presId="urn:microsoft.com/office/officeart/2005/8/layout/list1"/>
    <dgm:cxn modelId="{AF5BA6B1-E472-4308-8D95-9832D78F3E68}" type="presParOf" srcId="{A9823C1F-951D-4787-B33F-57A7C4070925}" destId="{990682E2-5D48-42D8-9752-BCA2B6B2C29E}" srcOrd="0" destOrd="0" presId="urn:microsoft.com/office/officeart/2005/8/layout/list1"/>
    <dgm:cxn modelId="{1BFDCCAF-01C7-43CD-8C70-01D72398784B}" type="presParOf" srcId="{990682E2-5D48-42D8-9752-BCA2B6B2C29E}" destId="{B1FF57E8-E778-4309-9550-7C941003F26E}" srcOrd="0" destOrd="0" presId="urn:microsoft.com/office/officeart/2005/8/layout/list1"/>
    <dgm:cxn modelId="{D5876F4B-FC21-4B78-8FEB-5ED8D528893F}" type="presParOf" srcId="{990682E2-5D48-42D8-9752-BCA2B6B2C29E}" destId="{46B21EB1-46AA-4876-ABB9-44F75D3C21EE}" srcOrd="1" destOrd="0" presId="urn:microsoft.com/office/officeart/2005/8/layout/list1"/>
    <dgm:cxn modelId="{DB81BE98-44F7-4D80-BDA3-D442894C3517}" type="presParOf" srcId="{A9823C1F-951D-4787-B33F-57A7C4070925}" destId="{98A48EB8-4FB4-4643-8EAD-8A0FD7D0C1C9}" srcOrd="1" destOrd="0" presId="urn:microsoft.com/office/officeart/2005/8/layout/list1"/>
    <dgm:cxn modelId="{039AD446-D683-4BA1-8218-CB1480A2B394}" type="presParOf" srcId="{A9823C1F-951D-4787-B33F-57A7C4070925}" destId="{CE7B3C88-DA4B-4711-BB2F-3EE06B77D2FB}" srcOrd="2" destOrd="0" presId="urn:microsoft.com/office/officeart/2005/8/layout/list1"/>
    <dgm:cxn modelId="{84384673-43FA-42CC-A7AB-95A2AB5299F4}" type="presParOf" srcId="{A9823C1F-951D-4787-B33F-57A7C4070925}" destId="{D7CDFB1C-C737-4333-B8D6-64489C3B14DD}" srcOrd="3" destOrd="0" presId="urn:microsoft.com/office/officeart/2005/8/layout/list1"/>
    <dgm:cxn modelId="{9A87B67D-A53B-4840-9C02-14AA0122E315}" type="presParOf" srcId="{A9823C1F-951D-4787-B33F-57A7C4070925}" destId="{B9955AF3-EA4F-4873-830E-3F62A86BFDC8}" srcOrd="4" destOrd="0" presId="urn:microsoft.com/office/officeart/2005/8/layout/list1"/>
    <dgm:cxn modelId="{08C7D56E-080E-4023-AAFB-46A84DF0F635}" type="presParOf" srcId="{B9955AF3-EA4F-4873-830E-3F62A86BFDC8}" destId="{3834C9BA-D889-46BD-8DE5-90B83BB65F90}" srcOrd="0" destOrd="0" presId="urn:microsoft.com/office/officeart/2005/8/layout/list1"/>
    <dgm:cxn modelId="{8F8130AF-2B15-4793-B4A9-50A9A3345621}" type="presParOf" srcId="{B9955AF3-EA4F-4873-830E-3F62A86BFDC8}" destId="{09E624D0-A3FD-47CB-B716-5675B286E9C2}" srcOrd="1" destOrd="0" presId="urn:microsoft.com/office/officeart/2005/8/layout/list1"/>
    <dgm:cxn modelId="{8F5A0E8D-2C75-495C-B462-E492630464E3}" type="presParOf" srcId="{A9823C1F-951D-4787-B33F-57A7C4070925}" destId="{790F3401-F70B-447A-8D84-6A840B3EA3A2}" srcOrd="5" destOrd="0" presId="urn:microsoft.com/office/officeart/2005/8/layout/list1"/>
    <dgm:cxn modelId="{2A1DA4B7-0F96-47F3-979F-C0C246CB61B4}" type="presParOf" srcId="{A9823C1F-951D-4787-B33F-57A7C4070925}" destId="{14C66280-7C57-43A4-A53E-B7C7E62A010D}" srcOrd="6" destOrd="0" presId="urn:microsoft.com/office/officeart/2005/8/layout/list1"/>
    <dgm:cxn modelId="{426CF20E-81FB-4981-846E-A70B723D8686}" type="presParOf" srcId="{A9823C1F-951D-4787-B33F-57A7C4070925}" destId="{F61087E9-B1E7-46A8-A3E0-E08EC45FF2FC}" srcOrd="7" destOrd="0" presId="urn:microsoft.com/office/officeart/2005/8/layout/list1"/>
    <dgm:cxn modelId="{13BF8B53-5582-4EA1-A2C2-E33BD3D7DFD1}" type="presParOf" srcId="{A9823C1F-951D-4787-B33F-57A7C4070925}" destId="{C7246532-A404-4FDB-ACCC-36357ED39001}" srcOrd="8" destOrd="0" presId="urn:microsoft.com/office/officeart/2005/8/layout/list1"/>
    <dgm:cxn modelId="{7FD476B4-9894-4D43-B28A-9DCA756AE804}" type="presParOf" srcId="{C7246532-A404-4FDB-ACCC-36357ED39001}" destId="{62D68F95-72B7-48E0-AAA4-E15586DC14DB}" srcOrd="0" destOrd="0" presId="urn:microsoft.com/office/officeart/2005/8/layout/list1"/>
    <dgm:cxn modelId="{208E739F-669F-4CA3-8C0E-5607F3A170C3}" type="presParOf" srcId="{C7246532-A404-4FDB-ACCC-36357ED39001}" destId="{BC0850B7-2CA2-460D-8758-E22E31BC4DA1}" srcOrd="1" destOrd="0" presId="urn:microsoft.com/office/officeart/2005/8/layout/list1"/>
    <dgm:cxn modelId="{B984FDB8-3AAE-4E8A-9151-67B352427E69}" type="presParOf" srcId="{A9823C1F-951D-4787-B33F-57A7C4070925}" destId="{1280440A-2E7B-47AC-98A5-76F420352C7B}" srcOrd="9" destOrd="0" presId="urn:microsoft.com/office/officeart/2005/8/layout/list1"/>
    <dgm:cxn modelId="{8CDC2D7C-8A93-4D0E-A9B1-9E5CEDA45E4A}" type="presParOf" srcId="{A9823C1F-951D-4787-B33F-57A7C4070925}" destId="{451D57B5-9FEA-4460-AFB6-C69E5FD4B38D}" srcOrd="10" destOrd="0" presId="urn:microsoft.com/office/officeart/2005/8/layout/list1"/>
    <dgm:cxn modelId="{241238D5-C7EE-447C-9370-6494D07639D4}" type="presParOf" srcId="{A9823C1F-951D-4787-B33F-57A7C4070925}" destId="{D5AEA883-14C4-485E-8887-51AFE3105CDC}" srcOrd="11" destOrd="0" presId="urn:microsoft.com/office/officeart/2005/8/layout/list1"/>
    <dgm:cxn modelId="{C5885DB9-27FB-4A89-A1D6-51436309E06B}" type="presParOf" srcId="{A9823C1F-951D-4787-B33F-57A7C4070925}" destId="{4235A9FA-564B-47CC-B124-F940A6D1D78B}" srcOrd="12" destOrd="0" presId="urn:microsoft.com/office/officeart/2005/8/layout/list1"/>
    <dgm:cxn modelId="{8B044C9A-44A4-4529-B80E-D89CA285A131}" type="presParOf" srcId="{4235A9FA-564B-47CC-B124-F940A6D1D78B}" destId="{E1A80E37-1F88-415C-A8F9-44A1EECABE33}" srcOrd="0" destOrd="0" presId="urn:microsoft.com/office/officeart/2005/8/layout/list1"/>
    <dgm:cxn modelId="{866D784A-73F4-499A-96E9-0DBB04692724}" type="presParOf" srcId="{4235A9FA-564B-47CC-B124-F940A6D1D78B}" destId="{7BB2D937-CF12-4294-A608-EF62E2F1B32C}" srcOrd="1" destOrd="0" presId="urn:microsoft.com/office/officeart/2005/8/layout/list1"/>
    <dgm:cxn modelId="{EB1B0384-2C35-46D8-A6E4-363B61F945E2}" type="presParOf" srcId="{A9823C1F-951D-4787-B33F-57A7C4070925}" destId="{1D89A27F-3D1D-48B8-9E71-D8D26BF1E7A3}" srcOrd="13" destOrd="0" presId="urn:microsoft.com/office/officeart/2005/8/layout/list1"/>
    <dgm:cxn modelId="{C93E96D8-2E80-44DF-9D28-7A5793437EE1}" type="presParOf" srcId="{A9823C1F-951D-4787-B33F-57A7C4070925}" destId="{31445D1B-D7B1-4F79-8D77-2AD5080DB87E}" srcOrd="14" destOrd="0" presId="urn:microsoft.com/office/officeart/2005/8/layout/list1"/>
    <dgm:cxn modelId="{4AD85963-D918-46B0-8F28-E98684CB444D}" type="presParOf" srcId="{A9823C1F-951D-4787-B33F-57A7C4070925}" destId="{43696A16-6FBB-4E63-B173-F0D152C3ACF0}" srcOrd="15" destOrd="0" presId="urn:microsoft.com/office/officeart/2005/8/layout/list1"/>
    <dgm:cxn modelId="{DF66F0C3-0634-421C-8C17-6D72C405EC3D}" type="presParOf" srcId="{A9823C1F-951D-4787-B33F-57A7C4070925}" destId="{C2FD0636-D6A3-42A9-A637-67DADDEBCF84}" srcOrd="16" destOrd="0" presId="urn:microsoft.com/office/officeart/2005/8/layout/list1"/>
    <dgm:cxn modelId="{E650F6A6-3D47-4D3B-BC70-CA29C389DB27}" type="presParOf" srcId="{C2FD0636-D6A3-42A9-A637-67DADDEBCF84}" destId="{9E6521C5-4BBB-4C19-8D65-33D1A60DFF0B}" srcOrd="0" destOrd="0" presId="urn:microsoft.com/office/officeart/2005/8/layout/list1"/>
    <dgm:cxn modelId="{356B9A9F-1AD1-41E9-9EB3-84CE44FEC04F}" type="presParOf" srcId="{C2FD0636-D6A3-42A9-A637-67DADDEBCF84}" destId="{74725E3F-6F60-47FD-A357-4D11D5DBAB82}" srcOrd="1" destOrd="0" presId="urn:microsoft.com/office/officeart/2005/8/layout/list1"/>
    <dgm:cxn modelId="{7D1E561E-030B-4FC0-9CA7-3C415F3D7D57}" type="presParOf" srcId="{A9823C1F-951D-4787-B33F-57A7C4070925}" destId="{7BCB969D-1C2B-47C3-B820-FC790935C1AA}" srcOrd="17" destOrd="0" presId="urn:microsoft.com/office/officeart/2005/8/layout/list1"/>
    <dgm:cxn modelId="{D195E1AC-7B9F-408F-8331-566EE53BEE3C}" type="presParOf" srcId="{A9823C1F-951D-4787-B33F-57A7C4070925}" destId="{CAF4B8EB-BA64-4324-9634-A62A29C11A53}"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B7849E-E912-4BDC-9FA9-E51F6920015B}"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5859DF5D-5516-4AAB-9CB7-7706990B1F7A}">
      <dgm:prSet/>
      <dgm:spPr/>
      <dgm:t>
        <a:bodyPr/>
        <a:lstStyle/>
        <a:p>
          <a:r>
            <a:rPr lang="en-US" b="0"/>
            <a:t>Reading and Understanding the Billionaires Statistics Dataset (2023) fro</a:t>
          </a:r>
          <a:r>
            <a:rPr lang="en-US"/>
            <a:t>m Kaggle</a:t>
          </a:r>
        </a:p>
      </dgm:t>
    </dgm:pt>
    <dgm:pt modelId="{8A77CD25-7654-4CA4-8DE1-EE28EFDD95EE}" type="parTrans" cxnId="{F7812EC2-5920-434E-A481-6B1D617FF454}">
      <dgm:prSet/>
      <dgm:spPr/>
      <dgm:t>
        <a:bodyPr/>
        <a:lstStyle/>
        <a:p>
          <a:endParaRPr lang="en-US"/>
        </a:p>
      </dgm:t>
    </dgm:pt>
    <dgm:pt modelId="{269EE37F-6771-46EE-BD93-3A60D479BAA3}" type="sibTrans" cxnId="{F7812EC2-5920-434E-A481-6B1D617FF454}">
      <dgm:prSet/>
      <dgm:spPr/>
      <dgm:t>
        <a:bodyPr/>
        <a:lstStyle/>
        <a:p>
          <a:endParaRPr lang="en-US"/>
        </a:p>
      </dgm:t>
    </dgm:pt>
    <dgm:pt modelId="{E9237A0D-957D-4530-8D78-89F270C10DEC}">
      <dgm:prSet/>
      <dgm:spPr/>
      <dgm:t>
        <a:bodyPr/>
        <a:lstStyle/>
        <a:p>
          <a:r>
            <a:rPr lang="en-US" b="0"/>
            <a:t>Understanding the Data/ Getting some domain knowledge on Data</a:t>
          </a:r>
          <a:endParaRPr lang="en-US"/>
        </a:p>
      </dgm:t>
    </dgm:pt>
    <dgm:pt modelId="{F3480863-13BA-482A-B53F-E364C83D9474}" type="parTrans" cxnId="{BD11E671-2641-4C6A-8B64-4186012031BD}">
      <dgm:prSet/>
      <dgm:spPr/>
      <dgm:t>
        <a:bodyPr/>
        <a:lstStyle/>
        <a:p>
          <a:endParaRPr lang="en-US"/>
        </a:p>
      </dgm:t>
    </dgm:pt>
    <dgm:pt modelId="{437D7B9E-CA9F-448C-AFA8-DEBFC28A7F13}" type="sibTrans" cxnId="{BD11E671-2641-4C6A-8B64-4186012031BD}">
      <dgm:prSet/>
      <dgm:spPr/>
      <dgm:t>
        <a:bodyPr/>
        <a:lstStyle/>
        <a:p>
          <a:endParaRPr lang="en-US"/>
        </a:p>
      </dgm:t>
    </dgm:pt>
    <dgm:pt modelId="{93A201AD-138D-44A9-A241-6D81EDCEEC80}">
      <dgm:prSet/>
      <dgm:spPr/>
      <dgm:t>
        <a:bodyPr/>
        <a:lstStyle/>
        <a:p>
          <a:r>
            <a:rPr lang="en-US" b="0"/>
            <a:t>Replacing junk Values using NaN values</a:t>
          </a:r>
          <a:endParaRPr lang="en-US"/>
        </a:p>
      </dgm:t>
    </dgm:pt>
    <dgm:pt modelId="{8BB5412C-DE9C-41DA-B64A-A03DD547C3EC}" type="parTrans" cxnId="{3475DF37-3124-4891-80DC-9131A56BB0A1}">
      <dgm:prSet/>
      <dgm:spPr/>
      <dgm:t>
        <a:bodyPr/>
        <a:lstStyle/>
        <a:p>
          <a:endParaRPr lang="en-US"/>
        </a:p>
      </dgm:t>
    </dgm:pt>
    <dgm:pt modelId="{27F22623-3761-429E-990E-F1275B29DBAF}" type="sibTrans" cxnId="{3475DF37-3124-4891-80DC-9131A56BB0A1}">
      <dgm:prSet/>
      <dgm:spPr/>
      <dgm:t>
        <a:bodyPr/>
        <a:lstStyle/>
        <a:p>
          <a:endParaRPr lang="en-US"/>
        </a:p>
      </dgm:t>
    </dgm:pt>
    <dgm:pt modelId="{2D396F14-3F07-4382-B4A4-E043CEC979AD}">
      <dgm:prSet/>
      <dgm:spPr/>
      <dgm:t>
        <a:bodyPr/>
        <a:lstStyle/>
        <a:p>
          <a:r>
            <a:rPr lang="en-US"/>
            <a:t>C</a:t>
          </a:r>
          <a:r>
            <a:rPr lang="en-US" b="0"/>
            <a:t>onverting each and every column to its respective dataType</a:t>
          </a:r>
          <a:endParaRPr lang="en-US"/>
        </a:p>
      </dgm:t>
    </dgm:pt>
    <dgm:pt modelId="{4EE819D5-004C-4A67-BAC0-99ECBFDCE23E}" type="parTrans" cxnId="{34AFFAA4-2CAA-4985-A7E4-E0D9AD5C4E3A}">
      <dgm:prSet/>
      <dgm:spPr/>
      <dgm:t>
        <a:bodyPr/>
        <a:lstStyle/>
        <a:p>
          <a:endParaRPr lang="en-US"/>
        </a:p>
      </dgm:t>
    </dgm:pt>
    <dgm:pt modelId="{EB84689F-FB7F-4983-A8D5-EA413EE482EC}" type="sibTrans" cxnId="{34AFFAA4-2CAA-4985-A7E4-E0D9AD5C4E3A}">
      <dgm:prSet/>
      <dgm:spPr/>
      <dgm:t>
        <a:bodyPr/>
        <a:lstStyle/>
        <a:p>
          <a:endParaRPr lang="en-US"/>
        </a:p>
      </dgm:t>
    </dgm:pt>
    <dgm:pt modelId="{53449DC1-432C-4CE8-B3A5-08B3882758E5}">
      <dgm:prSet/>
      <dgm:spPr/>
      <dgm:t>
        <a:bodyPr/>
        <a:lstStyle/>
        <a:p>
          <a:r>
            <a:rPr lang="en-US" b="0"/>
            <a:t>Replacing NaN values with some meaningful values</a:t>
          </a:r>
          <a:endParaRPr lang="en-US"/>
        </a:p>
      </dgm:t>
    </dgm:pt>
    <dgm:pt modelId="{2ADD70BB-9955-4EA8-B0B3-94E8EAEB3CC4}" type="parTrans" cxnId="{352339DA-29F0-440D-A50A-A5710F7761D8}">
      <dgm:prSet/>
      <dgm:spPr/>
      <dgm:t>
        <a:bodyPr/>
        <a:lstStyle/>
        <a:p>
          <a:endParaRPr lang="en-US"/>
        </a:p>
      </dgm:t>
    </dgm:pt>
    <dgm:pt modelId="{5160A197-A608-489A-A22D-DF0FD5719400}" type="sibTrans" cxnId="{352339DA-29F0-440D-A50A-A5710F7761D8}">
      <dgm:prSet/>
      <dgm:spPr/>
      <dgm:t>
        <a:bodyPr/>
        <a:lstStyle/>
        <a:p>
          <a:endParaRPr lang="en-US"/>
        </a:p>
      </dgm:t>
    </dgm:pt>
    <dgm:pt modelId="{E9FDE8A2-8ADC-4730-96A9-F23913140C06}">
      <dgm:prSet/>
      <dgm:spPr/>
      <dgm:t>
        <a:bodyPr/>
        <a:lstStyle/>
        <a:p>
          <a:r>
            <a:rPr lang="en-US" b="0"/>
            <a:t>Droping unwanted columns, duplicated columns and duplicated rows</a:t>
          </a:r>
          <a:endParaRPr lang="en-US"/>
        </a:p>
      </dgm:t>
    </dgm:pt>
    <dgm:pt modelId="{2BEC8427-54BA-4EC9-9A87-CC97E0B4FF14}" type="parTrans" cxnId="{98B72105-AB94-4478-BCA4-7288EE20A6F2}">
      <dgm:prSet/>
      <dgm:spPr/>
      <dgm:t>
        <a:bodyPr/>
        <a:lstStyle/>
        <a:p>
          <a:endParaRPr lang="en-US"/>
        </a:p>
      </dgm:t>
    </dgm:pt>
    <dgm:pt modelId="{2148A71B-1BB8-4A63-B5D9-ECDDAB36F364}" type="sibTrans" cxnId="{98B72105-AB94-4478-BCA4-7288EE20A6F2}">
      <dgm:prSet/>
      <dgm:spPr/>
      <dgm:t>
        <a:bodyPr/>
        <a:lstStyle/>
        <a:p>
          <a:endParaRPr lang="en-US"/>
        </a:p>
      </dgm:t>
    </dgm:pt>
    <dgm:pt modelId="{B2F515F3-DD46-4AD3-8D61-0B4D36FD71B5}">
      <dgm:prSet/>
      <dgm:spPr/>
      <dgm:t>
        <a:bodyPr/>
        <a:lstStyle/>
        <a:p>
          <a:r>
            <a:rPr lang="en-US" b="0"/>
            <a:t>Saving the pure/cleaned dataset in the desirable format</a:t>
          </a:r>
          <a:endParaRPr lang="en-US"/>
        </a:p>
      </dgm:t>
    </dgm:pt>
    <dgm:pt modelId="{C97D1B6A-4CAC-4307-923D-5635858A32BC}" type="parTrans" cxnId="{B01C89AD-8AAA-4FBA-91FB-3628E973BE1D}">
      <dgm:prSet/>
      <dgm:spPr/>
      <dgm:t>
        <a:bodyPr/>
        <a:lstStyle/>
        <a:p>
          <a:endParaRPr lang="en-US"/>
        </a:p>
      </dgm:t>
    </dgm:pt>
    <dgm:pt modelId="{A658604A-FDD4-4F35-AB73-086B04FB7471}" type="sibTrans" cxnId="{B01C89AD-8AAA-4FBA-91FB-3628E973BE1D}">
      <dgm:prSet/>
      <dgm:spPr/>
      <dgm:t>
        <a:bodyPr/>
        <a:lstStyle/>
        <a:p>
          <a:endParaRPr lang="en-US"/>
        </a:p>
      </dgm:t>
    </dgm:pt>
    <dgm:pt modelId="{00FD96E1-FC6B-48FF-86EF-8FA00A216259}" type="pres">
      <dgm:prSet presAssocID="{37B7849E-E912-4BDC-9FA9-E51F6920015B}" presName="linear" presStyleCnt="0">
        <dgm:presLayoutVars>
          <dgm:animLvl val="lvl"/>
          <dgm:resizeHandles val="exact"/>
        </dgm:presLayoutVars>
      </dgm:prSet>
      <dgm:spPr/>
    </dgm:pt>
    <dgm:pt modelId="{008FC88C-CABE-4A20-A7C3-D114016D6E79}" type="pres">
      <dgm:prSet presAssocID="{5859DF5D-5516-4AAB-9CB7-7706990B1F7A}" presName="parentText" presStyleLbl="node1" presStyleIdx="0" presStyleCnt="7">
        <dgm:presLayoutVars>
          <dgm:chMax val="0"/>
          <dgm:bulletEnabled val="1"/>
        </dgm:presLayoutVars>
      </dgm:prSet>
      <dgm:spPr/>
    </dgm:pt>
    <dgm:pt modelId="{8BD9B38B-DCC8-442A-8A97-C313F3C9FB78}" type="pres">
      <dgm:prSet presAssocID="{269EE37F-6771-46EE-BD93-3A60D479BAA3}" presName="spacer" presStyleCnt="0"/>
      <dgm:spPr/>
    </dgm:pt>
    <dgm:pt modelId="{C930FCDA-E2A0-498A-B8E7-D3B665B0E516}" type="pres">
      <dgm:prSet presAssocID="{E9237A0D-957D-4530-8D78-89F270C10DEC}" presName="parentText" presStyleLbl="node1" presStyleIdx="1" presStyleCnt="7">
        <dgm:presLayoutVars>
          <dgm:chMax val="0"/>
          <dgm:bulletEnabled val="1"/>
        </dgm:presLayoutVars>
      </dgm:prSet>
      <dgm:spPr/>
    </dgm:pt>
    <dgm:pt modelId="{74DFF2D9-EBF6-4890-A5EB-D63C00516516}" type="pres">
      <dgm:prSet presAssocID="{437D7B9E-CA9F-448C-AFA8-DEBFC28A7F13}" presName="spacer" presStyleCnt="0"/>
      <dgm:spPr/>
    </dgm:pt>
    <dgm:pt modelId="{01F0218A-914F-4E2B-A45F-2ECDE159E6D2}" type="pres">
      <dgm:prSet presAssocID="{93A201AD-138D-44A9-A241-6D81EDCEEC80}" presName="parentText" presStyleLbl="node1" presStyleIdx="2" presStyleCnt="7">
        <dgm:presLayoutVars>
          <dgm:chMax val="0"/>
          <dgm:bulletEnabled val="1"/>
        </dgm:presLayoutVars>
      </dgm:prSet>
      <dgm:spPr/>
    </dgm:pt>
    <dgm:pt modelId="{1B36EA34-4872-4424-9259-AA64A1BE783F}" type="pres">
      <dgm:prSet presAssocID="{27F22623-3761-429E-990E-F1275B29DBAF}" presName="spacer" presStyleCnt="0"/>
      <dgm:spPr/>
    </dgm:pt>
    <dgm:pt modelId="{42C9A81C-3E09-486C-A51E-DAFCD813A539}" type="pres">
      <dgm:prSet presAssocID="{2D396F14-3F07-4382-B4A4-E043CEC979AD}" presName="parentText" presStyleLbl="node1" presStyleIdx="3" presStyleCnt="7">
        <dgm:presLayoutVars>
          <dgm:chMax val="0"/>
          <dgm:bulletEnabled val="1"/>
        </dgm:presLayoutVars>
      </dgm:prSet>
      <dgm:spPr/>
    </dgm:pt>
    <dgm:pt modelId="{870FE13F-EAEA-4532-9BE3-4BBD035AE55D}" type="pres">
      <dgm:prSet presAssocID="{EB84689F-FB7F-4983-A8D5-EA413EE482EC}" presName="spacer" presStyleCnt="0"/>
      <dgm:spPr/>
    </dgm:pt>
    <dgm:pt modelId="{D78C9799-F72C-4A2E-8857-484B8895628A}" type="pres">
      <dgm:prSet presAssocID="{53449DC1-432C-4CE8-B3A5-08B3882758E5}" presName="parentText" presStyleLbl="node1" presStyleIdx="4" presStyleCnt="7">
        <dgm:presLayoutVars>
          <dgm:chMax val="0"/>
          <dgm:bulletEnabled val="1"/>
        </dgm:presLayoutVars>
      </dgm:prSet>
      <dgm:spPr/>
    </dgm:pt>
    <dgm:pt modelId="{576D05ED-EDFE-4A7E-A047-8F34A67BECF0}" type="pres">
      <dgm:prSet presAssocID="{5160A197-A608-489A-A22D-DF0FD5719400}" presName="spacer" presStyleCnt="0"/>
      <dgm:spPr/>
    </dgm:pt>
    <dgm:pt modelId="{2924E2CD-7812-40D5-A5C7-B382A4571E5E}" type="pres">
      <dgm:prSet presAssocID="{E9FDE8A2-8ADC-4730-96A9-F23913140C06}" presName="parentText" presStyleLbl="node1" presStyleIdx="5" presStyleCnt="7">
        <dgm:presLayoutVars>
          <dgm:chMax val="0"/>
          <dgm:bulletEnabled val="1"/>
        </dgm:presLayoutVars>
      </dgm:prSet>
      <dgm:spPr/>
    </dgm:pt>
    <dgm:pt modelId="{D2C90BD2-9D4F-4F72-9C2E-5F6C2F7A4227}" type="pres">
      <dgm:prSet presAssocID="{2148A71B-1BB8-4A63-B5D9-ECDDAB36F364}" presName="spacer" presStyleCnt="0"/>
      <dgm:spPr/>
    </dgm:pt>
    <dgm:pt modelId="{11A962EE-52F8-4C7A-9568-260D47502C90}" type="pres">
      <dgm:prSet presAssocID="{B2F515F3-DD46-4AD3-8D61-0B4D36FD71B5}" presName="parentText" presStyleLbl="node1" presStyleIdx="6" presStyleCnt="7">
        <dgm:presLayoutVars>
          <dgm:chMax val="0"/>
          <dgm:bulletEnabled val="1"/>
        </dgm:presLayoutVars>
      </dgm:prSet>
      <dgm:spPr/>
    </dgm:pt>
  </dgm:ptLst>
  <dgm:cxnLst>
    <dgm:cxn modelId="{9BB61102-B8FE-413C-9F6D-A05E915E0DD3}" type="presOf" srcId="{B2F515F3-DD46-4AD3-8D61-0B4D36FD71B5}" destId="{11A962EE-52F8-4C7A-9568-260D47502C90}" srcOrd="0" destOrd="0" presId="urn:microsoft.com/office/officeart/2005/8/layout/vList2"/>
    <dgm:cxn modelId="{98B72105-AB94-4478-BCA4-7288EE20A6F2}" srcId="{37B7849E-E912-4BDC-9FA9-E51F6920015B}" destId="{E9FDE8A2-8ADC-4730-96A9-F23913140C06}" srcOrd="5" destOrd="0" parTransId="{2BEC8427-54BA-4EC9-9A87-CC97E0B4FF14}" sibTransId="{2148A71B-1BB8-4A63-B5D9-ECDDAB36F364}"/>
    <dgm:cxn modelId="{3475DF37-3124-4891-80DC-9131A56BB0A1}" srcId="{37B7849E-E912-4BDC-9FA9-E51F6920015B}" destId="{93A201AD-138D-44A9-A241-6D81EDCEEC80}" srcOrd="2" destOrd="0" parTransId="{8BB5412C-DE9C-41DA-B64A-A03DD547C3EC}" sibTransId="{27F22623-3761-429E-990E-F1275B29DBAF}"/>
    <dgm:cxn modelId="{A96C573F-C93A-4226-B13A-9161770FFFCF}" type="presOf" srcId="{2D396F14-3F07-4382-B4A4-E043CEC979AD}" destId="{42C9A81C-3E09-486C-A51E-DAFCD813A539}" srcOrd="0" destOrd="0" presId="urn:microsoft.com/office/officeart/2005/8/layout/vList2"/>
    <dgm:cxn modelId="{1FC89D5E-D963-4FDE-A10B-6A0CC0327FC1}" type="presOf" srcId="{5859DF5D-5516-4AAB-9CB7-7706990B1F7A}" destId="{008FC88C-CABE-4A20-A7C3-D114016D6E79}" srcOrd="0" destOrd="0" presId="urn:microsoft.com/office/officeart/2005/8/layout/vList2"/>
    <dgm:cxn modelId="{DACF8F66-F4D9-4DC9-8657-559E29D9C6D8}" type="presOf" srcId="{E9FDE8A2-8ADC-4730-96A9-F23913140C06}" destId="{2924E2CD-7812-40D5-A5C7-B382A4571E5E}" srcOrd="0" destOrd="0" presId="urn:microsoft.com/office/officeart/2005/8/layout/vList2"/>
    <dgm:cxn modelId="{BD11E671-2641-4C6A-8B64-4186012031BD}" srcId="{37B7849E-E912-4BDC-9FA9-E51F6920015B}" destId="{E9237A0D-957D-4530-8D78-89F270C10DEC}" srcOrd="1" destOrd="0" parTransId="{F3480863-13BA-482A-B53F-E364C83D9474}" sibTransId="{437D7B9E-CA9F-448C-AFA8-DEBFC28A7F13}"/>
    <dgm:cxn modelId="{C95B1974-B3C9-4E41-AD07-BCFE9CC9AE33}" type="presOf" srcId="{37B7849E-E912-4BDC-9FA9-E51F6920015B}" destId="{00FD96E1-FC6B-48FF-86EF-8FA00A216259}" srcOrd="0" destOrd="0" presId="urn:microsoft.com/office/officeart/2005/8/layout/vList2"/>
    <dgm:cxn modelId="{A2F62C90-5901-439D-A9C7-E33337CB39AF}" type="presOf" srcId="{93A201AD-138D-44A9-A241-6D81EDCEEC80}" destId="{01F0218A-914F-4E2B-A45F-2ECDE159E6D2}" srcOrd="0" destOrd="0" presId="urn:microsoft.com/office/officeart/2005/8/layout/vList2"/>
    <dgm:cxn modelId="{9DBCB59E-C634-4990-A41F-8BEB299EC9EB}" type="presOf" srcId="{53449DC1-432C-4CE8-B3A5-08B3882758E5}" destId="{D78C9799-F72C-4A2E-8857-484B8895628A}" srcOrd="0" destOrd="0" presId="urn:microsoft.com/office/officeart/2005/8/layout/vList2"/>
    <dgm:cxn modelId="{34AFFAA4-2CAA-4985-A7E4-E0D9AD5C4E3A}" srcId="{37B7849E-E912-4BDC-9FA9-E51F6920015B}" destId="{2D396F14-3F07-4382-B4A4-E043CEC979AD}" srcOrd="3" destOrd="0" parTransId="{4EE819D5-004C-4A67-BAC0-99ECBFDCE23E}" sibTransId="{EB84689F-FB7F-4983-A8D5-EA413EE482EC}"/>
    <dgm:cxn modelId="{B01C89AD-8AAA-4FBA-91FB-3628E973BE1D}" srcId="{37B7849E-E912-4BDC-9FA9-E51F6920015B}" destId="{B2F515F3-DD46-4AD3-8D61-0B4D36FD71B5}" srcOrd="6" destOrd="0" parTransId="{C97D1B6A-4CAC-4307-923D-5635858A32BC}" sibTransId="{A658604A-FDD4-4F35-AB73-086B04FB7471}"/>
    <dgm:cxn modelId="{F7812EC2-5920-434E-A481-6B1D617FF454}" srcId="{37B7849E-E912-4BDC-9FA9-E51F6920015B}" destId="{5859DF5D-5516-4AAB-9CB7-7706990B1F7A}" srcOrd="0" destOrd="0" parTransId="{8A77CD25-7654-4CA4-8DE1-EE28EFDD95EE}" sibTransId="{269EE37F-6771-46EE-BD93-3A60D479BAA3}"/>
    <dgm:cxn modelId="{1F3D56C3-6BFE-45B9-94F1-49DEDBB9FC58}" type="presOf" srcId="{E9237A0D-957D-4530-8D78-89F270C10DEC}" destId="{C930FCDA-E2A0-498A-B8E7-D3B665B0E516}" srcOrd="0" destOrd="0" presId="urn:microsoft.com/office/officeart/2005/8/layout/vList2"/>
    <dgm:cxn modelId="{352339DA-29F0-440D-A50A-A5710F7761D8}" srcId="{37B7849E-E912-4BDC-9FA9-E51F6920015B}" destId="{53449DC1-432C-4CE8-B3A5-08B3882758E5}" srcOrd="4" destOrd="0" parTransId="{2ADD70BB-9955-4EA8-B0B3-94E8EAEB3CC4}" sibTransId="{5160A197-A608-489A-A22D-DF0FD5719400}"/>
    <dgm:cxn modelId="{6C1FDE6B-612D-4702-B77F-D91E04BB6E65}" type="presParOf" srcId="{00FD96E1-FC6B-48FF-86EF-8FA00A216259}" destId="{008FC88C-CABE-4A20-A7C3-D114016D6E79}" srcOrd="0" destOrd="0" presId="urn:microsoft.com/office/officeart/2005/8/layout/vList2"/>
    <dgm:cxn modelId="{B7277BB6-D9DF-4925-9C33-9CDD7CB45723}" type="presParOf" srcId="{00FD96E1-FC6B-48FF-86EF-8FA00A216259}" destId="{8BD9B38B-DCC8-442A-8A97-C313F3C9FB78}" srcOrd="1" destOrd="0" presId="urn:microsoft.com/office/officeart/2005/8/layout/vList2"/>
    <dgm:cxn modelId="{1CAE8F21-A4D2-45FC-9AEB-53241114E5B2}" type="presParOf" srcId="{00FD96E1-FC6B-48FF-86EF-8FA00A216259}" destId="{C930FCDA-E2A0-498A-B8E7-D3B665B0E516}" srcOrd="2" destOrd="0" presId="urn:microsoft.com/office/officeart/2005/8/layout/vList2"/>
    <dgm:cxn modelId="{BFBA547E-C3B7-491A-AD23-5B2E539D7ECE}" type="presParOf" srcId="{00FD96E1-FC6B-48FF-86EF-8FA00A216259}" destId="{74DFF2D9-EBF6-4890-A5EB-D63C00516516}" srcOrd="3" destOrd="0" presId="urn:microsoft.com/office/officeart/2005/8/layout/vList2"/>
    <dgm:cxn modelId="{64CF485C-5929-40EC-A535-05465AFE9574}" type="presParOf" srcId="{00FD96E1-FC6B-48FF-86EF-8FA00A216259}" destId="{01F0218A-914F-4E2B-A45F-2ECDE159E6D2}" srcOrd="4" destOrd="0" presId="urn:microsoft.com/office/officeart/2005/8/layout/vList2"/>
    <dgm:cxn modelId="{48732832-BA12-44B9-BDE0-C8F0740DD83B}" type="presParOf" srcId="{00FD96E1-FC6B-48FF-86EF-8FA00A216259}" destId="{1B36EA34-4872-4424-9259-AA64A1BE783F}" srcOrd="5" destOrd="0" presId="urn:microsoft.com/office/officeart/2005/8/layout/vList2"/>
    <dgm:cxn modelId="{C8006E41-A652-47E1-B1FE-641F82B25AEA}" type="presParOf" srcId="{00FD96E1-FC6B-48FF-86EF-8FA00A216259}" destId="{42C9A81C-3E09-486C-A51E-DAFCD813A539}" srcOrd="6" destOrd="0" presId="urn:microsoft.com/office/officeart/2005/8/layout/vList2"/>
    <dgm:cxn modelId="{9F062344-C02F-41A9-A0AC-ED91C8239EB7}" type="presParOf" srcId="{00FD96E1-FC6B-48FF-86EF-8FA00A216259}" destId="{870FE13F-EAEA-4532-9BE3-4BBD035AE55D}" srcOrd="7" destOrd="0" presId="urn:microsoft.com/office/officeart/2005/8/layout/vList2"/>
    <dgm:cxn modelId="{CEE31D34-D7A5-4586-B271-8628C7785A8D}" type="presParOf" srcId="{00FD96E1-FC6B-48FF-86EF-8FA00A216259}" destId="{D78C9799-F72C-4A2E-8857-484B8895628A}" srcOrd="8" destOrd="0" presId="urn:microsoft.com/office/officeart/2005/8/layout/vList2"/>
    <dgm:cxn modelId="{90FE69BC-38BC-4878-93F7-B1A228958E3A}" type="presParOf" srcId="{00FD96E1-FC6B-48FF-86EF-8FA00A216259}" destId="{576D05ED-EDFE-4A7E-A047-8F34A67BECF0}" srcOrd="9" destOrd="0" presId="urn:microsoft.com/office/officeart/2005/8/layout/vList2"/>
    <dgm:cxn modelId="{7056C945-B85E-4739-A954-DD50BB9B56E2}" type="presParOf" srcId="{00FD96E1-FC6B-48FF-86EF-8FA00A216259}" destId="{2924E2CD-7812-40D5-A5C7-B382A4571E5E}" srcOrd="10" destOrd="0" presId="urn:microsoft.com/office/officeart/2005/8/layout/vList2"/>
    <dgm:cxn modelId="{C640C3EE-ECE3-4238-994F-9B21BBB82F50}" type="presParOf" srcId="{00FD96E1-FC6B-48FF-86EF-8FA00A216259}" destId="{D2C90BD2-9D4F-4F72-9C2E-5F6C2F7A4227}" srcOrd="11" destOrd="0" presId="urn:microsoft.com/office/officeart/2005/8/layout/vList2"/>
    <dgm:cxn modelId="{131FC443-2A81-469A-9BF4-1DEF05EDA6CD}" type="presParOf" srcId="{00FD96E1-FC6B-48FF-86EF-8FA00A216259}" destId="{11A962EE-52F8-4C7A-9568-260D47502C90}"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F8242C4-E66F-4BCC-8E6F-549522F65036}" type="doc">
      <dgm:prSet loTypeId="urn:microsoft.com/office/officeart/2016/7/layout/RepeatingBendingProcessNew" loCatId="process" qsTypeId="urn:microsoft.com/office/officeart/2005/8/quickstyle/simple1" qsCatId="simple" csTypeId="urn:microsoft.com/office/officeart/2005/8/colors/colorful1" csCatId="colorful"/>
      <dgm:spPr/>
      <dgm:t>
        <a:bodyPr/>
        <a:lstStyle/>
        <a:p>
          <a:endParaRPr lang="en-US"/>
        </a:p>
      </dgm:t>
    </dgm:pt>
    <dgm:pt modelId="{1863C28E-D733-436B-B8C7-239D7DF4AFB0}">
      <dgm:prSet/>
      <dgm:spPr/>
      <dgm:t>
        <a:bodyPr/>
        <a:lstStyle/>
        <a:p>
          <a:r>
            <a:rPr lang="en-IN" dirty="0"/>
            <a:t>Analysing the Cleaned Data set according to the criteria’s –</a:t>
          </a:r>
          <a:endParaRPr lang="en-US" dirty="0"/>
        </a:p>
      </dgm:t>
    </dgm:pt>
    <dgm:pt modelId="{C1974DEF-3E83-4E23-8345-78A2CEB03D96}" type="parTrans" cxnId="{9A9A7745-9898-4235-A57C-708AB3C96763}">
      <dgm:prSet/>
      <dgm:spPr/>
      <dgm:t>
        <a:bodyPr/>
        <a:lstStyle/>
        <a:p>
          <a:endParaRPr lang="en-US"/>
        </a:p>
      </dgm:t>
    </dgm:pt>
    <dgm:pt modelId="{60D9F55E-2A76-45A9-90A8-DD675C8540C7}" type="sibTrans" cxnId="{9A9A7745-9898-4235-A57C-708AB3C96763}">
      <dgm:prSet/>
      <dgm:spPr/>
      <dgm:t>
        <a:bodyPr/>
        <a:lstStyle/>
        <a:p>
          <a:endParaRPr lang="en-US"/>
        </a:p>
      </dgm:t>
    </dgm:pt>
    <dgm:pt modelId="{A7419961-51E2-465F-9229-59DC24D7CD5A}">
      <dgm:prSet/>
      <dgm:spPr/>
      <dgm:t>
        <a:bodyPr/>
        <a:lstStyle/>
        <a:p>
          <a:r>
            <a:rPr lang="en-IN"/>
            <a:t>Data Visualization on Billionaires Business Category</a:t>
          </a:r>
          <a:endParaRPr lang="en-US"/>
        </a:p>
      </dgm:t>
    </dgm:pt>
    <dgm:pt modelId="{9A877E75-932E-42BF-9FDD-5D9FC775F098}" type="parTrans" cxnId="{3721C0F8-E7D0-4AFA-A665-17BBEE72F58F}">
      <dgm:prSet/>
      <dgm:spPr/>
      <dgm:t>
        <a:bodyPr/>
        <a:lstStyle/>
        <a:p>
          <a:endParaRPr lang="en-US"/>
        </a:p>
      </dgm:t>
    </dgm:pt>
    <dgm:pt modelId="{A9D0D80B-1CE3-42CD-AB0D-6EFDD925184E}" type="sibTrans" cxnId="{3721C0F8-E7D0-4AFA-A665-17BBEE72F58F}">
      <dgm:prSet/>
      <dgm:spPr/>
      <dgm:t>
        <a:bodyPr/>
        <a:lstStyle/>
        <a:p>
          <a:endParaRPr lang="en-US"/>
        </a:p>
      </dgm:t>
    </dgm:pt>
    <dgm:pt modelId="{CA91ED7B-FA2F-4DD6-A4D0-47ECEFCEF55D}">
      <dgm:prSet/>
      <dgm:spPr/>
      <dgm:t>
        <a:bodyPr/>
        <a:lstStyle/>
        <a:p>
          <a:r>
            <a:rPr lang="en-IN"/>
            <a:t>Billionaires based on Male or Female </a:t>
          </a:r>
          <a:endParaRPr lang="en-US"/>
        </a:p>
      </dgm:t>
    </dgm:pt>
    <dgm:pt modelId="{22949FDF-0E6E-4788-BC46-404F96B79ACF}" type="parTrans" cxnId="{8A53070E-19A7-4EB1-9B00-5A2105C60AA5}">
      <dgm:prSet/>
      <dgm:spPr/>
      <dgm:t>
        <a:bodyPr/>
        <a:lstStyle/>
        <a:p>
          <a:endParaRPr lang="en-US"/>
        </a:p>
      </dgm:t>
    </dgm:pt>
    <dgm:pt modelId="{A65BC65F-940F-4528-A775-584EDE0A245F}" type="sibTrans" cxnId="{8A53070E-19A7-4EB1-9B00-5A2105C60AA5}">
      <dgm:prSet/>
      <dgm:spPr/>
      <dgm:t>
        <a:bodyPr/>
        <a:lstStyle/>
        <a:p>
          <a:endParaRPr lang="en-US"/>
        </a:p>
      </dgm:t>
    </dgm:pt>
    <dgm:pt modelId="{06AABBFA-AE9E-411C-A35A-E85021A23746}">
      <dgm:prSet/>
      <dgm:spPr/>
      <dgm:t>
        <a:bodyPr/>
        <a:lstStyle/>
        <a:p>
          <a:r>
            <a:rPr lang="en-IN"/>
            <a:t>Self-Made Vs Inherited Wealth</a:t>
          </a:r>
          <a:endParaRPr lang="en-US"/>
        </a:p>
      </dgm:t>
    </dgm:pt>
    <dgm:pt modelId="{F700FBE1-5A54-439E-8564-58B55512B6BE}" type="parTrans" cxnId="{47609A10-8679-449E-BE64-1181AD1F394C}">
      <dgm:prSet/>
      <dgm:spPr/>
      <dgm:t>
        <a:bodyPr/>
        <a:lstStyle/>
        <a:p>
          <a:endParaRPr lang="en-US"/>
        </a:p>
      </dgm:t>
    </dgm:pt>
    <dgm:pt modelId="{9C8FEF91-6AF7-4849-9715-19B4AEA6AD11}" type="sibTrans" cxnId="{47609A10-8679-449E-BE64-1181AD1F394C}">
      <dgm:prSet/>
      <dgm:spPr/>
      <dgm:t>
        <a:bodyPr/>
        <a:lstStyle/>
        <a:p>
          <a:endParaRPr lang="en-US"/>
        </a:p>
      </dgm:t>
    </dgm:pt>
    <dgm:pt modelId="{F4784757-6E84-40C3-92A9-C388A0123CC2}">
      <dgm:prSet/>
      <dgm:spPr/>
      <dgm:t>
        <a:bodyPr/>
        <a:lstStyle/>
        <a:p>
          <a:r>
            <a:rPr lang="en-IN"/>
            <a:t>Top 10 Countries with Most Billionaires</a:t>
          </a:r>
          <a:endParaRPr lang="en-US"/>
        </a:p>
      </dgm:t>
    </dgm:pt>
    <dgm:pt modelId="{C0F1F36C-C4E8-4E2D-B083-954ED51120EE}" type="parTrans" cxnId="{89B2B748-7EB0-4408-9B8F-121A320E6E94}">
      <dgm:prSet/>
      <dgm:spPr/>
      <dgm:t>
        <a:bodyPr/>
        <a:lstStyle/>
        <a:p>
          <a:endParaRPr lang="en-US"/>
        </a:p>
      </dgm:t>
    </dgm:pt>
    <dgm:pt modelId="{DEFCC2DF-7506-4B1E-8D6F-550AEFC4C851}" type="sibTrans" cxnId="{89B2B748-7EB0-4408-9B8F-121A320E6E94}">
      <dgm:prSet/>
      <dgm:spPr/>
      <dgm:t>
        <a:bodyPr/>
        <a:lstStyle/>
        <a:p>
          <a:endParaRPr lang="en-US"/>
        </a:p>
      </dgm:t>
    </dgm:pt>
    <dgm:pt modelId="{40175ED5-2CBF-483C-A221-711A970D3E2D}">
      <dgm:prSet/>
      <dgm:spPr/>
      <dgm:t>
        <a:bodyPr/>
        <a:lstStyle/>
        <a:p>
          <a:r>
            <a:rPr lang="en-IN"/>
            <a:t>Least 10 Countries with Less Billionaires</a:t>
          </a:r>
          <a:endParaRPr lang="en-US"/>
        </a:p>
      </dgm:t>
    </dgm:pt>
    <dgm:pt modelId="{4B1BADE0-D543-4A0B-8CA6-11ADA4061E05}" type="parTrans" cxnId="{E330534C-7573-4E32-979C-3DD3A4B70749}">
      <dgm:prSet/>
      <dgm:spPr/>
      <dgm:t>
        <a:bodyPr/>
        <a:lstStyle/>
        <a:p>
          <a:endParaRPr lang="en-US"/>
        </a:p>
      </dgm:t>
    </dgm:pt>
    <dgm:pt modelId="{677A7DA5-B7B6-4737-A57F-376D1027B1BB}" type="sibTrans" cxnId="{E330534C-7573-4E32-979C-3DD3A4B70749}">
      <dgm:prSet/>
      <dgm:spPr/>
      <dgm:t>
        <a:bodyPr/>
        <a:lstStyle/>
        <a:p>
          <a:endParaRPr lang="en-US"/>
        </a:p>
      </dgm:t>
    </dgm:pt>
    <dgm:pt modelId="{B5F6A439-6B73-4BBE-8D8A-50606971249C}">
      <dgm:prSet/>
      <dgm:spPr/>
      <dgm:t>
        <a:bodyPr/>
        <a:lstStyle/>
        <a:p>
          <a:r>
            <a:rPr lang="en-IN"/>
            <a:t>Industry Vs Final Worth</a:t>
          </a:r>
          <a:endParaRPr lang="en-US"/>
        </a:p>
      </dgm:t>
    </dgm:pt>
    <dgm:pt modelId="{B3211CCC-523A-437F-8C47-40BF1D0F7340}" type="parTrans" cxnId="{C1D85613-76C3-49FB-ACB1-3FB1AD738BDB}">
      <dgm:prSet/>
      <dgm:spPr/>
      <dgm:t>
        <a:bodyPr/>
        <a:lstStyle/>
        <a:p>
          <a:endParaRPr lang="en-US"/>
        </a:p>
      </dgm:t>
    </dgm:pt>
    <dgm:pt modelId="{08D095F3-C796-4280-9646-56D8AAC6AA7F}" type="sibTrans" cxnId="{C1D85613-76C3-49FB-ACB1-3FB1AD738BDB}">
      <dgm:prSet/>
      <dgm:spPr/>
      <dgm:t>
        <a:bodyPr/>
        <a:lstStyle/>
        <a:p>
          <a:endParaRPr lang="en-US"/>
        </a:p>
      </dgm:t>
    </dgm:pt>
    <dgm:pt modelId="{9E750BBD-2F02-47B1-BF0D-3046AC145652}">
      <dgm:prSet/>
      <dgm:spPr/>
      <dgm:t>
        <a:bodyPr/>
        <a:lstStyle/>
        <a:p>
          <a:r>
            <a:rPr lang="en-IN"/>
            <a:t>Age Distribution by Gender</a:t>
          </a:r>
          <a:endParaRPr lang="en-US"/>
        </a:p>
      </dgm:t>
    </dgm:pt>
    <dgm:pt modelId="{0E747FB4-851C-4484-8D2F-0189B8BA91FD}" type="parTrans" cxnId="{1D81AC6D-CCE7-4087-8494-9D166315CA66}">
      <dgm:prSet/>
      <dgm:spPr/>
      <dgm:t>
        <a:bodyPr/>
        <a:lstStyle/>
        <a:p>
          <a:endParaRPr lang="en-US"/>
        </a:p>
      </dgm:t>
    </dgm:pt>
    <dgm:pt modelId="{A360C8CD-2FAB-46EF-9801-69BB04913D44}" type="sibTrans" cxnId="{1D81AC6D-CCE7-4087-8494-9D166315CA66}">
      <dgm:prSet/>
      <dgm:spPr/>
      <dgm:t>
        <a:bodyPr/>
        <a:lstStyle/>
        <a:p>
          <a:endParaRPr lang="en-US"/>
        </a:p>
      </dgm:t>
    </dgm:pt>
    <dgm:pt modelId="{4BCAB549-011E-4539-A464-ADD9F9B5D1A4}">
      <dgm:prSet/>
      <dgm:spPr/>
      <dgm:t>
        <a:bodyPr/>
        <a:lstStyle/>
        <a:p>
          <a:r>
            <a:rPr lang="en-IN"/>
            <a:t>Heat Map of world</a:t>
          </a:r>
          <a:endParaRPr lang="en-US"/>
        </a:p>
      </dgm:t>
    </dgm:pt>
    <dgm:pt modelId="{4A480885-EDEB-4273-8ADD-41D9CE4EAD91}" type="parTrans" cxnId="{3E8EA65B-A328-49F0-9199-E38C8C0042AB}">
      <dgm:prSet/>
      <dgm:spPr/>
      <dgm:t>
        <a:bodyPr/>
        <a:lstStyle/>
        <a:p>
          <a:endParaRPr lang="en-US"/>
        </a:p>
      </dgm:t>
    </dgm:pt>
    <dgm:pt modelId="{7B13472B-C85F-4D6D-8A34-4DCDB1BAC6F6}" type="sibTrans" cxnId="{3E8EA65B-A328-49F0-9199-E38C8C0042AB}">
      <dgm:prSet/>
      <dgm:spPr/>
      <dgm:t>
        <a:bodyPr/>
        <a:lstStyle/>
        <a:p>
          <a:endParaRPr lang="en-US"/>
        </a:p>
      </dgm:t>
    </dgm:pt>
    <dgm:pt modelId="{8602EC6B-BA83-4699-9E68-1A38735BDBEB}">
      <dgm:prSet/>
      <dgm:spPr/>
      <dgm:t>
        <a:bodyPr/>
        <a:lstStyle/>
        <a:p>
          <a:r>
            <a:rPr lang="en-IN"/>
            <a:t>Number of Billionaires According to Industry</a:t>
          </a:r>
          <a:endParaRPr lang="en-US"/>
        </a:p>
      </dgm:t>
    </dgm:pt>
    <dgm:pt modelId="{4A6DBFA7-3F02-41C2-81E6-D8C9A4A4F40B}" type="parTrans" cxnId="{6B3CFE8E-8CEB-441B-9A5E-3C1203B314B6}">
      <dgm:prSet/>
      <dgm:spPr/>
      <dgm:t>
        <a:bodyPr/>
        <a:lstStyle/>
        <a:p>
          <a:endParaRPr lang="en-US"/>
        </a:p>
      </dgm:t>
    </dgm:pt>
    <dgm:pt modelId="{E490B9E8-D25A-41CA-BEA5-E6C9E47CF227}" type="sibTrans" cxnId="{6B3CFE8E-8CEB-441B-9A5E-3C1203B314B6}">
      <dgm:prSet/>
      <dgm:spPr/>
      <dgm:t>
        <a:bodyPr/>
        <a:lstStyle/>
        <a:p>
          <a:endParaRPr lang="en-US"/>
        </a:p>
      </dgm:t>
    </dgm:pt>
    <dgm:pt modelId="{8408963A-C51F-4333-800F-5E3EE9EF59D3}" type="pres">
      <dgm:prSet presAssocID="{3F8242C4-E66F-4BCC-8E6F-549522F65036}" presName="Name0" presStyleCnt="0">
        <dgm:presLayoutVars>
          <dgm:dir/>
          <dgm:resizeHandles val="exact"/>
        </dgm:presLayoutVars>
      </dgm:prSet>
      <dgm:spPr/>
    </dgm:pt>
    <dgm:pt modelId="{E22F7E04-051D-40C8-897B-6473632C488B}" type="pres">
      <dgm:prSet presAssocID="{1863C28E-D733-436B-B8C7-239D7DF4AFB0}" presName="node" presStyleLbl="node1" presStyleIdx="0" presStyleCnt="10">
        <dgm:presLayoutVars>
          <dgm:bulletEnabled val="1"/>
        </dgm:presLayoutVars>
      </dgm:prSet>
      <dgm:spPr/>
    </dgm:pt>
    <dgm:pt modelId="{85D3A045-0EFA-4074-8A8A-69454896219B}" type="pres">
      <dgm:prSet presAssocID="{60D9F55E-2A76-45A9-90A8-DD675C8540C7}" presName="sibTrans" presStyleLbl="sibTrans1D1" presStyleIdx="0" presStyleCnt="9"/>
      <dgm:spPr/>
    </dgm:pt>
    <dgm:pt modelId="{7BA30418-29F3-4E7B-B589-4C64D716CE30}" type="pres">
      <dgm:prSet presAssocID="{60D9F55E-2A76-45A9-90A8-DD675C8540C7}" presName="connectorText" presStyleLbl="sibTrans1D1" presStyleIdx="0" presStyleCnt="9"/>
      <dgm:spPr/>
    </dgm:pt>
    <dgm:pt modelId="{FB4FBF8B-26F7-4372-9F01-723A96A4DC50}" type="pres">
      <dgm:prSet presAssocID="{A7419961-51E2-465F-9229-59DC24D7CD5A}" presName="node" presStyleLbl="node1" presStyleIdx="1" presStyleCnt="10">
        <dgm:presLayoutVars>
          <dgm:bulletEnabled val="1"/>
        </dgm:presLayoutVars>
      </dgm:prSet>
      <dgm:spPr/>
    </dgm:pt>
    <dgm:pt modelId="{AFAB6D80-F146-433E-A638-255AE36124DA}" type="pres">
      <dgm:prSet presAssocID="{A9D0D80B-1CE3-42CD-AB0D-6EFDD925184E}" presName="sibTrans" presStyleLbl="sibTrans1D1" presStyleIdx="1" presStyleCnt="9"/>
      <dgm:spPr/>
    </dgm:pt>
    <dgm:pt modelId="{101E4FF5-18DB-4BA2-9FD6-3C950273C497}" type="pres">
      <dgm:prSet presAssocID="{A9D0D80B-1CE3-42CD-AB0D-6EFDD925184E}" presName="connectorText" presStyleLbl="sibTrans1D1" presStyleIdx="1" presStyleCnt="9"/>
      <dgm:spPr/>
    </dgm:pt>
    <dgm:pt modelId="{BFEFC919-B3C1-4545-8EF2-7D5ED4060781}" type="pres">
      <dgm:prSet presAssocID="{CA91ED7B-FA2F-4DD6-A4D0-47ECEFCEF55D}" presName="node" presStyleLbl="node1" presStyleIdx="2" presStyleCnt="10">
        <dgm:presLayoutVars>
          <dgm:bulletEnabled val="1"/>
        </dgm:presLayoutVars>
      </dgm:prSet>
      <dgm:spPr/>
    </dgm:pt>
    <dgm:pt modelId="{F7655A31-1615-40A1-99FB-0FE1894B5500}" type="pres">
      <dgm:prSet presAssocID="{A65BC65F-940F-4528-A775-584EDE0A245F}" presName="sibTrans" presStyleLbl="sibTrans1D1" presStyleIdx="2" presStyleCnt="9"/>
      <dgm:spPr/>
    </dgm:pt>
    <dgm:pt modelId="{A720AD4A-69A1-45AD-B34C-7BE293507E74}" type="pres">
      <dgm:prSet presAssocID="{A65BC65F-940F-4528-A775-584EDE0A245F}" presName="connectorText" presStyleLbl="sibTrans1D1" presStyleIdx="2" presStyleCnt="9"/>
      <dgm:spPr/>
    </dgm:pt>
    <dgm:pt modelId="{20F2F909-FF05-4E92-9011-C18C4A81C502}" type="pres">
      <dgm:prSet presAssocID="{06AABBFA-AE9E-411C-A35A-E85021A23746}" presName="node" presStyleLbl="node1" presStyleIdx="3" presStyleCnt="10">
        <dgm:presLayoutVars>
          <dgm:bulletEnabled val="1"/>
        </dgm:presLayoutVars>
      </dgm:prSet>
      <dgm:spPr/>
    </dgm:pt>
    <dgm:pt modelId="{B3911CF8-D297-433E-808A-598F00AF607F}" type="pres">
      <dgm:prSet presAssocID="{9C8FEF91-6AF7-4849-9715-19B4AEA6AD11}" presName="sibTrans" presStyleLbl="sibTrans1D1" presStyleIdx="3" presStyleCnt="9"/>
      <dgm:spPr/>
    </dgm:pt>
    <dgm:pt modelId="{F5AE1D18-5D81-4808-95D4-091877961369}" type="pres">
      <dgm:prSet presAssocID="{9C8FEF91-6AF7-4849-9715-19B4AEA6AD11}" presName="connectorText" presStyleLbl="sibTrans1D1" presStyleIdx="3" presStyleCnt="9"/>
      <dgm:spPr/>
    </dgm:pt>
    <dgm:pt modelId="{742A3994-F339-4786-85F4-63042D7DB5F7}" type="pres">
      <dgm:prSet presAssocID="{F4784757-6E84-40C3-92A9-C388A0123CC2}" presName="node" presStyleLbl="node1" presStyleIdx="4" presStyleCnt="10">
        <dgm:presLayoutVars>
          <dgm:bulletEnabled val="1"/>
        </dgm:presLayoutVars>
      </dgm:prSet>
      <dgm:spPr/>
    </dgm:pt>
    <dgm:pt modelId="{6C3C7229-A1DA-45E6-8D71-DA425E3EF240}" type="pres">
      <dgm:prSet presAssocID="{DEFCC2DF-7506-4B1E-8D6F-550AEFC4C851}" presName="sibTrans" presStyleLbl="sibTrans1D1" presStyleIdx="4" presStyleCnt="9"/>
      <dgm:spPr/>
    </dgm:pt>
    <dgm:pt modelId="{577EA2A4-283C-4B0E-8099-F9D832FF3B39}" type="pres">
      <dgm:prSet presAssocID="{DEFCC2DF-7506-4B1E-8D6F-550AEFC4C851}" presName="connectorText" presStyleLbl="sibTrans1D1" presStyleIdx="4" presStyleCnt="9"/>
      <dgm:spPr/>
    </dgm:pt>
    <dgm:pt modelId="{124F9019-24C5-4A23-9FDF-552BFC56EAE4}" type="pres">
      <dgm:prSet presAssocID="{40175ED5-2CBF-483C-A221-711A970D3E2D}" presName="node" presStyleLbl="node1" presStyleIdx="5" presStyleCnt="10">
        <dgm:presLayoutVars>
          <dgm:bulletEnabled val="1"/>
        </dgm:presLayoutVars>
      </dgm:prSet>
      <dgm:spPr/>
    </dgm:pt>
    <dgm:pt modelId="{2DF4A751-4A88-456F-962A-CCBD6D79804A}" type="pres">
      <dgm:prSet presAssocID="{677A7DA5-B7B6-4737-A57F-376D1027B1BB}" presName="sibTrans" presStyleLbl="sibTrans1D1" presStyleIdx="5" presStyleCnt="9"/>
      <dgm:spPr/>
    </dgm:pt>
    <dgm:pt modelId="{6FD1C90C-FCFB-499D-9133-C0E51BD45FDB}" type="pres">
      <dgm:prSet presAssocID="{677A7DA5-B7B6-4737-A57F-376D1027B1BB}" presName="connectorText" presStyleLbl="sibTrans1D1" presStyleIdx="5" presStyleCnt="9"/>
      <dgm:spPr/>
    </dgm:pt>
    <dgm:pt modelId="{2D9BE4FF-644B-4D31-90B8-B5A74CD2C93D}" type="pres">
      <dgm:prSet presAssocID="{B5F6A439-6B73-4BBE-8D8A-50606971249C}" presName="node" presStyleLbl="node1" presStyleIdx="6" presStyleCnt="10">
        <dgm:presLayoutVars>
          <dgm:bulletEnabled val="1"/>
        </dgm:presLayoutVars>
      </dgm:prSet>
      <dgm:spPr/>
    </dgm:pt>
    <dgm:pt modelId="{6C2AF68E-3F85-4738-904B-C47747C5CF88}" type="pres">
      <dgm:prSet presAssocID="{08D095F3-C796-4280-9646-56D8AAC6AA7F}" presName="sibTrans" presStyleLbl="sibTrans1D1" presStyleIdx="6" presStyleCnt="9"/>
      <dgm:spPr/>
    </dgm:pt>
    <dgm:pt modelId="{CB56DE0F-A535-4DEB-8693-F7FE941C1D6D}" type="pres">
      <dgm:prSet presAssocID="{08D095F3-C796-4280-9646-56D8AAC6AA7F}" presName="connectorText" presStyleLbl="sibTrans1D1" presStyleIdx="6" presStyleCnt="9"/>
      <dgm:spPr/>
    </dgm:pt>
    <dgm:pt modelId="{364DBD1C-C046-4260-A5F6-B6DEAAD9A88B}" type="pres">
      <dgm:prSet presAssocID="{9E750BBD-2F02-47B1-BF0D-3046AC145652}" presName="node" presStyleLbl="node1" presStyleIdx="7" presStyleCnt="10">
        <dgm:presLayoutVars>
          <dgm:bulletEnabled val="1"/>
        </dgm:presLayoutVars>
      </dgm:prSet>
      <dgm:spPr/>
    </dgm:pt>
    <dgm:pt modelId="{0AA3C1B7-0989-4D74-9AFE-EC582B39BF2F}" type="pres">
      <dgm:prSet presAssocID="{A360C8CD-2FAB-46EF-9801-69BB04913D44}" presName="sibTrans" presStyleLbl="sibTrans1D1" presStyleIdx="7" presStyleCnt="9"/>
      <dgm:spPr/>
    </dgm:pt>
    <dgm:pt modelId="{D835DE91-87F8-48AE-9A1B-AEE015603560}" type="pres">
      <dgm:prSet presAssocID="{A360C8CD-2FAB-46EF-9801-69BB04913D44}" presName="connectorText" presStyleLbl="sibTrans1D1" presStyleIdx="7" presStyleCnt="9"/>
      <dgm:spPr/>
    </dgm:pt>
    <dgm:pt modelId="{2235E3A1-4D7D-435C-A029-B3FF16C87D21}" type="pres">
      <dgm:prSet presAssocID="{4BCAB549-011E-4539-A464-ADD9F9B5D1A4}" presName="node" presStyleLbl="node1" presStyleIdx="8" presStyleCnt="10">
        <dgm:presLayoutVars>
          <dgm:bulletEnabled val="1"/>
        </dgm:presLayoutVars>
      </dgm:prSet>
      <dgm:spPr/>
    </dgm:pt>
    <dgm:pt modelId="{0110900E-1708-4A55-AB45-8463D5ECF351}" type="pres">
      <dgm:prSet presAssocID="{7B13472B-C85F-4D6D-8A34-4DCDB1BAC6F6}" presName="sibTrans" presStyleLbl="sibTrans1D1" presStyleIdx="8" presStyleCnt="9"/>
      <dgm:spPr/>
    </dgm:pt>
    <dgm:pt modelId="{6FE6CEFE-0995-4BB4-A495-C74CE2EACD86}" type="pres">
      <dgm:prSet presAssocID="{7B13472B-C85F-4D6D-8A34-4DCDB1BAC6F6}" presName="connectorText" presStyleLbl="sibTrans1D1" presStyleIdx="8" presStyleCnt="9"/>
      <dgm:spPr/>
    </dgm:pt>
    <dgm:pt modelId="{B42EE853-2A60-48A1-BDF9-2FF997B189A9}" type="pres">
      <dgm:prSet presAssocID="{8602EC6B-BA83-4699-9E68-1A38735BDBEB}" presName="node" presStyleLbl="node1" presStyleIdx="9" presStyleCnt="10">
        <dgm:presLayoutVars>
          <dgm:bulletEnabled val="1"/>
        </dgm:presLayoutVars>
      </dgm:prSet>
      <dgm:spPr/>
    </dgm:pt>
  </dgm:ptLst>
  <dgm:cxnLst>
    <dgm:cxn modelId="{1AB6F80C-10F9-452F-B612-679C5E46AF77}" type="presOf" srcId="{A65BC65F-940F-4528-A775-584EDE0A245F}" destId="{A720AD4A-69A1-45AD-B34C-7BE293507E74}" srcOrd="1" destOrd="0" presId="urn:microsoft.com/office/officeart/2016/7/layout/RepeatingBendingProcessNew"/>
    <dgm:cxn modelId="{8A53070E-19A7-4EB1-9B00-5A2105C60AA5}" srcId="{3F8242C4-E66F-4BCC-8E6F-549522F65036}" destId="{CA91ED7B-FA2F-4DD6-A4D0-47ECEFCEF55D}" srcOrd="2" destOrd="0" parTransId="{22949FDF-0E6E-4788-BC46-404F96B79ACF}" sibTransId="{A65BC65F-940F-4528-A775-584EDE0A245F}"/>
    <dgm:cxn modelId="{42881C10-3474-49D8-9B23-4A6FBCE6C100}" type="presOf" srcId="{DEFCC2DF-7506-4B1E-8D6F-550AEFC4C851}" destId="{6C3C7229-A1DA-45E6-8D71-DA425E3EF240}" srcOrd="0" destOrd="0" presId="urn:microsoft.com/office/officeart/2016/7/layout/RepeatingBendingProcessNew"/>
    <dgm:cxn modelId="{47609A10-8679-449E-BE64-1181AD1F394C}" srcId="{3F8242C4-E66F-4BCC-8E6F-549522F65036}" destId="{06AABBFA-AE9E-411C-A35A-E85021A23746}" srcOrd="3" destOrd="0" parTransId="{F700FBE1-5A54-439E-8564-58B55512B6BE}" sibTransId="{9C8FEF91-6AF7-4849-9715-19B4AEA6AD11}"/>
    <dgm:cxn modelId="{C1D85613-76C3-49FB-ACB1-3FB1AD738BDB}" srcId="{3F8242C4-E66F-4BCC-8E6F-549522F65036}" destId="{B5F6A439-6B73-4BBE-8D8A-50606971249C}" srcOrd="6" destOrd="0" parTransId="{B3211CCC-523A-437F-8C47-40BF1D0F7340}" sibTransId="{08D095F3-C796-4280-9646-56D8AAC6AA7F}"/>
    <dgm:cxn modelId="{EC10EE1E-70D2-4890-BD5A-27C52EEBCDB8}" type="presOf" srcId="{A9D0D80B-1CE3-42CD-AB0D-6EFDD925184E}" destId="{101E4FF5-18DB-4BA2-9FD6-3C950273C497}" srcOrd="1" destOrd="0" presId="urn:microsoft.com/office/officeart/2016/7/layout/RepeatingBendingProcessNew"/>
    <dgm:cxn modelId="{53556227-B31E-4C44-913B-859C5E6DFDF1}" type="presOf" srcId="{F4784757-6E84-40C3-92A9-C388A0123CC2}" destId="{742A3994-F339-4786-85F4-63042D7DB5F7}" srcOrd="0" destOrd="0" presId="urn:microsoft.com/office/officeart/2016/7/layout/RepeatingBendingProcessNew"/>
    <dgm:cxn modelId="{C608CF28-F8D5-48C4-A3BA-38AAE9264DAB}" type="presOf" srcId="{7B13472B-C85F-4D6D-8A34-4DCDB1BAC6F6}" destId="{6FE6CEFE-0995-4BB4-A495-C74CE2EACD86}" srcOrd="1" destOrd="0" presId="urn:microsoft.com/office/officeart/2016/7/layout/RepeatingBendingProcessNew"/>
    <dgm:cxn modelId="{84F3172E-30F1-4A24-B260-46033B8CF55F}" type="presOf" srcId="{9E750BBD-2F02-47B1-BF0D-3046AC145652}" destId="{364DBD1C-C046-4260-A5F6-B6DEAAD9A88B}" srcOrd="0" destOrd="0" presId="urn:microsoft.com/office/officeart/2016/7/layout/RepeatingBendingProcessNew"/>
    <dgm:cxn modelId="{6C800F3B-9024-450C-9642-13668354205A}" type="presOf" srcId="{3F8242C4-E66F-4BCC-8E6F-549522F65036}" destId="{8408963A-C51F-4333-800F-5E3EE9EF59D3}" srcOrd="0" destOrd="0" presId="urn:microsoft.com/office/officeart/2016/7/layout/RepeatingBendingProcessNew"/>
    <dgm:cxn modelId="{4AA27A3F-FB52-4304-AE00-1B1E9A36F499}" type="presOf" srcId="{06AABBFA-AE9E-411C-A35A-E85021A23746}" destId="{20F2F909-FF05-4E92-9011-C18C4A81C502}" srcOrd="0" destOrd="0" presId="urn:microsoft.com/office/officeart/2016/7/layout/RepeatingBendingProcessNew"/>
    <dgm:cxn modelId="{39B6B740-8F43-4501-BB4C-3834D4253CC9}" type="presOf" srcId="{9C8FEF91-6AF7-4849-9715-19B4AEA6AD11}" destId="{B3911CF8-D297-433E-808A-598F00AF607F}" srcOrd="0" destOrd="0" presId="urn:microsoft.com/office/officeart/2016/7/layout/RepeatingBendingProcessNew"/>
    <dgm:cxn modelId="{3E8EA65B-A328-49F0-9199-E38C8C0042AB}" srcId="{3F8242C4-E66F-4BCC-8E6F-549522F65036}" destId="{4BCAB549-011E-4539-A464-ADD9F9B5D1A4}" srcOrd="8" destOrd="0" parTransId="{4A480885-EDEB-4273-8ADD-41D9CE4EAD91}" sibTransId="{7B13472B-C85F-4D6D-8A34-4DCDB1BAC6F6}"/>
    <dgm:cxn modelId="{5DF33742-ADF7-42BD-98E1-0361178E4F9C}" type="presOf" srcId="{677A7DA5-B7B6-4737-A57F-376D1027B1BB}" destId="{2DF4A751-4A88-456F-962A-CCBD6D79804A}" srcOrd="0" destOrd="0" presId="urn:microsoft.com/office/officeart/2016/7/layout/RepeatingBendingProcessNew"/>
    <dgm:cxn modelId="{00553A63-9745-4B9D-98A1-63329B635387}" type="presOf" srcId="{60D9F55E-2A76-45A9-90A8-DD675C8540C7}" destId="{85D3A045-0EFA-4074-8A8A-69454896219B}" srcOrd="0" destOrd="0" presId="urn:microsoft.com/office/officeart/2016/7/layout/RepeatingBendingProcessNew"/>
    <dgm:cxn modelId="{9A9A7745-9898-4235-A57C-708AB3C96763}" srcId="{3F8242C4-E66F-4BCC-8E6F-549522F65036}" destId="{1863C28E-D733-436B-B8C7-239D7DF4AFB0}" srcOrd="0" destOrd="0" parTransId="{C1974DEF-3E83-4E23-8345-78A2CEB03D96}" sibTransId="{60D9F55E-2A76-45A9-90A8-DD675C8540C7}"/>
    <dgm:cxn modelId="{05141D48-C9A7-46FB-8859-F317B94279AE}" type="presOf" srcId="{8602EC6B-BA83-4699-9E68-1A38735BDBEB}" destId="{B42EE853-2A60-48A1-BDF9-2FF997B189A9}" srcOrd="0" destOrd="0" presId="urn:microsoft.com/office/officeart/2016/7/layout/RepeatingBendingProcessNew"/>
    <dgm:cxn modelId="{89B2B748-7EB0-4408-9B8F-121A320E6E94}" srcId="{3F8242C4-E66F-4BCC-8E6F-549522F65036}" destId="{F4784757-6E84-40C3-92A9-C388A0123CC2}" srcOrd="4" destOrd="0" parTransId="{C0F1F36C-C4E8-4E2D-B083-954ED51120EE}" sibTransId="{DEFCC2DF-7506-4B1E-8D6F-550AEFC4C851}"/>
    <dgm:cxn modelId="{E330534C-7573-4E32-979C-3DD3A4B70749}" srcId="{3F8242C4-E66F-4BCC-8E6F-549522F65036}" destId="{40175ED5-2CBF-483C-A221-711A970D3E2D}" srcOrd="5" destOrd="0" parTransId="{4B1BADE0-D543-4A0B-8CA6-11ADA4061E05}" sibTransId="{677A7DA5-B7B6-4737-A57F-376D1027B1BB}"/>
    <dgm:cxn modelId="{1D81AC6D-CCE7-4087-8494-9D166315CA66}" srcId="{3F8242C4-E66F-4BCC-8E6F-549522F65036}" destId="{9E750BBD-2F02-47B1-BF0D-3046AC145652}" srcOrd="7" destOrd="0" parTransId="{0E747FB4-851C-4484-8D2F-0189B8BA91FD}" sibTransId="{A360C8CD-2FAB-46EF-9801-69BB04913D44}"/>
    <dgm:cxn modelId="{98120781-92B1-48BA-B8D0-41741C7CBA8F}" type="presOf" srcId="{A360C8CD-2FAB-46EF-9801-69BB04913D44}" destId="{D835DE91-87F8-48AE-9A1B-AEE015603560}" srcOrd="1" destOrd="0" presId="urn:microsoft.com/office/officeart/2016/7/layout/RepeatingBendingProcessNew"/>
    <dgm:cxn modelId="{726CB289-9BFC-4682-BAB9-C0E31ADC336E}" type="presOf" srcId="{B5F6A439-6B73-4BBE-8D8A-50606971249C}" destId="{2D9BE4FF-644B-4D31-90B8-B5A74CD2C93D}" srcOrd="0" destOrd="0" presId="urn:microsoft.com/office/officeart/2016/7/layout/RepeatingBendingProcessNew"/>
    <dgm:cxn modelId="{6B3CFE8E-8CEB-441B-9A5E-3C1203B314B6}" srcId="{3F8242C4-E66F-4BCC-8E6F-549522F65036}" destId="{8602EC6B-BA83-4699-9E68-1A38735BDBEB}" srcOrd="9" destOrd="0" parTransId="{4A6DBFA7-3F02-41C2-81E6-D8C9A4A4F40B}" sibTransId="{E490B9E8-D25A-41CA-BEA5-E6C9E47CF227}"/>
    <dgm:cxn modelId="{26C7EB8F-B071-469C-A8C9-B076963A8E24}" type="presOf" srcId="{A65BC65F-940F-4528-A775-584EDE0A245F}" destId="{F7655A31-1615-40A1-99FB-0FE1894B5500}" srcOrd="0" destOrd="0" presId="urn:microsoft.com/office/officeart/2016/7/layout/RepeatingBendingProcessNew"/>
    <dgm:cxn modelId="{32B06AB0-582E-4D55-8578-8DEBD3BE2097}" type="presOf" srcId="{08D095F3-C796-4280-9646-56D8AAC6AA7F}" destId="{CB56DE0F-A535-4DEB-8693-F7FE941C1D6D}" srcOrd="1" destOrd="0" presId="urn:microsoft.com/office/officeart/2016/7/layout/RepeatingBendingProcessNew"/>
    <dgm:cxn modelId="{D8C992B1-D737-46A2-89CB-B87482ADC16E}" type="presOf" srcId="{08D095F3-C796-4280-9646-56D8AAC6AA7F}" destId="{6C2AF68E-3F85-4738-904B-C47747C5CF88}" srcOrd="0" destOrd="0" presId="urn:microsoft.com/office/officeart/2016/7/layout/RepeatingBendingProcessNew"/>
    <dgm:cxn modelId="{177858B6-8B17-4CD2-A18E-86FA94302FC3}" type="presOf" srcId="{9C8FEF91-6AF7-4849-9715-19B4AEA6AD11}" destId="{F5AE1D18-5D81-4808-95D4-091877961369}" srcOrd="1" destOrd="0" presId="urn:microsoft.com/office/officeart/2016/7/layout/RepeatingBendingProcessNew"/>
    <dgm:cxn modelId="{1F085DB8-F7C4-496D-8600-135D84B021BF}" type="presOf" srcId="{CA91ED7B-FA2F-4DD6-A4D0-47ECEFCEF55D}" destId="{BFEFC919-B3C1-4545-8EF2-7D5ED4060781}" srcOrd="0" destOrd="0" presId="urn:microsoft.com/office/officeart/2016/7/layout/RepeatingBendingProcessNew"/>
    <dgm:cxn modelId="{326723C9-68F5-4408-9EF3-B46D4CB89E61}" type="presOf" srcId="{A360C8CD-2FAB-46EF-9801-69BB04913D44}" destId="{0AA3C1B7-0989-4D74-9AFE-EC582B39BF2F}" srcOrd="0" destOrd="0" presId="urn:microsoft.com/office/officeart/2016/7/layout/RepeatingBendingProcessNew"/>
    <dgm:cxn modelId="{E6F8A6CD-B796-4BF5-A7BF-CBC869CBFF71}" type="presOf" srcId="{A7419961-51E2-465F-9229-59DC24D7CD5A}" destId="{FB4FBF8B-26F7-4372-9F01-723A96A4DC50}" srcOrd="0" destOrd="0" presId="urn:microsoft.com/office/officeart/2016/7/layout/RepeatingBendingProcessNew"/>
    <dgm:cxn modelId="{94947ED1-12F2-46D2-95A1-59AD060D4766}" type="presOf" srcId="{1863C28E-D733-436B-B8C7-239D7DF4AFB0}" destId="{E22F7E04-051D-40C8-897B-6473632C488B}" srcOrd="0" destOrd="0" presId="urn:microsoft.com/office/officeart/2016/7/layout/RepeatingBendingProcessNew"/>
    <dgm:cxn modelId="{A1CA03E0-6309-4E8C-A3F3-4513657C59FB}" type="presOf" srcId="{677A7DA5-B7B6-4737-A57F-376D1027B1BB}" destId="{6FD1C90C-FCFB-499D-9133-C0E51BD45FDB}" srcOrd="1" destOrd="0" presId="urn:microsoft.com/office/officeart/2016/7/layout/RepeatingBendingProcessNew"/>
    <dgm:cxn modelId="{9A0DA9E8-AEC8-4D95-9D97-A258ACCF4878}" type="presOf" srcId="{DEFCC2DF-7506-4B1E-8D6F-550AEFC4C851}" destId="{577EA2A4-283C-4B0E-8099-F9D832FF3B39}" srcOrd="1" destOrd="0" presId="urn:microsoft.com/office/officeart/2016/7/layout/RepeatingBendingProcessNew"/>
    <dgm:cxn modelId="{F1C78CE9-2F68-4DD4-BF8C-610A93235720}" type="presOf" srcId="{60D9F55E-2A76-45A9-90A8-DD675C8540C7}" destId="{7BA30418-29F3-4E7B-B589-4C64D716CE30}" srcOrd="1" destOrd="0" presId="urn:microsoft.com/office/officeart/2016/7/layout/RepeatingBendingProcessNew"/>
    <dgm:cxn modelId="{E0805AF1-C2D7-4EC7-840C-3346F799509A}" type="presOf" srcId="{40175ED5-2CBF-483C-A221-711A970D3E2D}" destId="{124F9019-24C5-4A23-9FDF-552BFC56EAE4}" srcOrd="0" destOrd="0" presId="urn:microsoft.com/office/officeart/2016/7/layout/RepeatingBendingProcessNew"/>
    <dgm:cxn modelId="{F4BE96F1-1984-4831-B766-09FECB317B38}" type="presOf" srcId="{7B13472B-C85F-4D6D-8A34-4DCDB1BAC6F6}" destId="{0110900E-1708-4A55-AB45-8463D5ECF351}" srcOrd="0" destOrd="0" presId="urn:microsoft.com/office/officeart/2016/7/layout/RepeatingBendingProcessNew"/>
    <dgm:cxn modelId="{EBC6C5F3-513B-4A8B-B211-6D3D786AC287}" type="presOf" srcId="{A9D0D80B-1CE3-42CD-AB0D-6EFDD925184E}" destId="{AFAB6D80-F146-433E-A638-255AE36124DA}" srcOrd="0" destOrd="0" presId="urn:microsoft.com/office/officeart/2016/7/layout/RepeatingBendingProcessNew"/>
    <dgm:cxn modelId="{3721C0F8-E7D0-4AFA-A665-17BBEE72F58F}" srcId="{3F8242C4-E66F-4BCC-8E6F-549522F65036}" destId="{A7419961-51E2-465F-9229-59DC24D7CD5A}" srcOrd="1" destOrd="0" parTransId="{9A877E75-932E-42BF-9FDD-5D9FC775F098}" sibTransId="{A9D0D80B-1CE3-42CD-AB0D-6EFDD925184E}"/>
    <dgm:cxn modelId="{01016DFC-35CE-456B-B557-A1AD45E482C6}" type="presOf" srcId="{4BCAB549-011E-4539-A464-ADD9F9B5D1A4}" destId="{2235E3A1-4D7D-435C-A029-B3FF16C87D21}" srcOrd="0" destOrd="0" presId="urn:microsoft.com/office/officeart/2016/7/layout/RepeatingBendingProcessNew"/>
    <dgm:cxn modelId="{4B0273AF-3C42-472F-86CB-70A160F929EC}" type="presParOf" srcId="{8408963A-C51F-4333-800F-5E3EE9EF59D3}" destId="{E22F7E04-051D-40C8-897B-6473632C488B}" srcOrd="0" destOrd="0" presId="urn:microsoft.com/office/officeart/2016/7/layout/RepeatingBendingProcessNew"/>
    <dgm:cxn modelId="{30297708-8D3F-4280-8C82-782BAB598241}" type="presParOf" srcId="{8408963A-C51F-4333-800F-5E3EE9EF59D3}" destId="{85D3A045-0EFA-4074-8A8A-69454896219B}" srcOrd="1" destOrd="0" presId="urn:microsoft.com/office/officeart/2016/7/layout/RepeatingBendingProcessNew"/>
    <dgm:cxn modelId="{C13590C6-C251-4A8C-9D0E-5FF296DFD831}" type="presParOf" srcId="{85D3A045-0EFA-4074-8A8A-69454896219B}" destId="{7BA30418-29F3-4E7B-B589-4C64D716CE30}" srcOrd="0" destOrd="0" presId="urn:microsoft.com/office/officeart/2016/7/layout/RepeatingBendingProcessNew"/>
    <dgm:cxn modelId="{B5284220-815B-492E-AF7D-08956450037F}" type="presParOf" srcId="{8408963A-C51F-4333-800F-5E3EE9EF59D3}" destId="{FB4FBF8B-26F7-4372-9F01-723A96A4DC50}" srcOrd="2" destOrd="0" presId="urn:microsoft.com/office/officeart/2016/7/layout/RepeatingBendingProcessNew"/>
    <dgm:cxn modelId="{4EBDF3FE-CD44-481E-BE44-24B9C18B974D}" type="presParOf" srcId="{8408963A-C51F-4333-800F-5E3EE9EF59D3}" destId="{AFAB6D80-F146-433E-A638-255AE36124DA}" srcOrd="3" destOrd="0" presId="urn:microsoft.com/office/officeart/2016/7/layout/RepeatingBendingProcessNew"/>
    <dgm:cxn modelId="{ECBD5EA7-F697-4585-9E5A-56A0913EF448}" type="presParOf" srcId="{AFAB6D80-F146-433E-A638-255AE36124DA}" destId="{101E4FF5-18DB-4BA2-9FD6-3C950273C497}" srcOrd="0" destOrd="0" presId="urn:microsoft.com/office/officeart/2016/7/layout/RepeatingBendingProcessNew"/>
    <dgm:cxn modelId="{8FA93FD3-85BF-4D51-A912-09FF6914E556}" type="presParOf" srcId="{8408963A-C51F-4333-800F-5E3EE9EF59D3}" destId="{BFEFC919-B3C1-4545-8EF2-7D5ED4060781}" srcOrd="4" destOrd="0" presId="urn:microsoft.com/office/officeart/2016/7/layout/RepeatingBendingProcessNew"/>
    <dgm:cxn modelId="{2668D792-F51D-467B-AD6B-E0CF9E7215CA}" type="presParOf" srcId="{8408963A-C51F-4333-800F-5E3EE9EF59D3}" destId="{F7655A31-1615-40A1-99FB-0FE1894B5500}" srcOrd="5" destOrd="0" presId="urn:microsoft.com/office/officeart/2016/7/layout/RepeatingBendingProcessNew"/>
    <dgm:cxn modelId="{006403CA-3DE4-4DC4-97D1-1340216C04FA}" type="presParOf" srcId="{F7655A31-1615-40A1-99FB-0FE1894B5500}" destId="{A720AD4A-69A1-45AD-B34C-7BE293507E74}" srcOrd="0" destOrd="0" presId="urn:microsoft.com/office/officeart/2016/7/layout/RepeatingBendingProcessNew"/>
    <dgm:cxn modelId="{903579F8-4B6C-47F6-927C-466468A4F460}" type="presParOf" srcId="{8408963A-C51F-4333-800F-5E3EE9EF59D3}" destId="{20F2F909-FF05-4E92-9011-C18C4A81C502}" srcOrd="6" destOrd="0" presId="urn:microsoft.com/office/officeart/2016/7/layout/RepeatingBendingProcessNew"/>
    <dgm:cxn modelId="{BBB9FB9F-D85E-4CAD-A967-E48E88555F5E}" type="presParOf" srcId="{8408963A-C51F-4333-800F-5E3EE9EF59D3}" destId="{B3911CF8-D297-433E-808A-598F00AF607F}" srcOrd="7" destOrd="0" presId="urn:microsoft.com/office/officeart/2016/7/layout/RepeatingBendingProcessNew"/>
    <dgm:cxn modelId="{89BC6340-8FFB-4B1F-AE47-F7FD3ED5D1AB}" type="presParOf" srcId="{B3911CF8-D297-433E-808A-598F00AF607F}" destId="{F5AE1D18-5D81-4808-95D4-091877961369}" srcOrd="0" destOrd="0" presId="urn:microsoft.com/office/officeart/2016/7/layout/RepeatingBendingProcessNew"/>
    <dgm:cxn modelId="{DCC56F43-4E63-4A06-A701-BD6B20AD4A97}" type="presParOf" srcId="{8408963A-C51F-4333-800F-5E3EE9EF59D3}" destId="{742A3994-F339-4786-85F4-63042D7DB5F7}" srcOrd="8" destOrd="0" presId="urn:microsoft.com/office/officeart/2016/7/layout/RepeatingBendingProcessNew"/>
    <dgm:cxn modelId="{F22EFC91-441E-4CBD-A855-7437E77BDC0B}" type="presParOf" srcId="{8408963A-C51F-4333-800F-5E3EE9EF59D3}" destId="{6C3C7229-A1DA-45E6-8D71-DA425E3EF240}" srcOrd="9" destOrd="0" presId="urn:microsoft.com/office/officeart/2016/7/layout/RepeatingBendingProcessNew"/>
    <dgm:cxn modelId="{7D1AAF89-9B7A-4145-9546-A0ADE685463F}" type="presParOf" srcId="{6C3C7229-A1DA-45E6-8D71-DA425E3EF240}" destId="{577EA2A4-283C-4B0E-8099-F9D832FF3B39}" srcOrd="0" destOrd="0" presId="urn:microsoft.com/office/officeart/2016/7/layout/RepeatingBendingProcessNew"/>
    <dgm:cxn modelId="{07032995-7500-4DEC-852B-B9D6E8115295}" type="presParOf" srcId="{8408963A-C51F-4333-800F-5E3EE9EF59D3}" destId="{124F9019-24C5-4A23-9FDF-552BFC56EAE4}" srcOrd="10" destOrd="0" presId="urn:microsoft.com/office/officeart/2016/7/layout/RepeatingBendingProcessNew"/>
    <dgm:cxn modelId="{4CF6655B-FED5-413E-B5FA-7496A4AFFB76}" type="presParOf" srcId="{8408963A-C51F-4333-800F-5E3EE9EF59D3}" destId="{2DF4A751-4A88-456F-962A-CCBD6D79804A}" srcOrd="11" destOrd="0" presId="urn:microsoft.com/office/officeart/2016/7/layout/RepeatingBendingProcessNew"/>
    <dgm:cxn modelId="{E118F1A9-DA6F-4508-AFF6-6E4C5BD4E3F2}" type="presParOf" srcId="{2DF4A751-4A88-456F-962A-CCBD6D79804A}" destId="{6FD1C90C-FCFB-499D-9133-C0E51BD45FDB}" srcOrd="0" destOrd="0" presId="urn:microsoft.com/office/officeart/2016/7/layout/RepeatingBendingProcessNew"/>
    <dgm:cxn modelId="{14AE2975-F0D4-427F-AE42-FFB6415E449E}" type="presParOf" srcId="{8408963A-C51F-4333-800F-5E3EE9EF59D3}" destId="{2D9BE4FF-644B-4D31-90B8-B5A74CD2C93D}" srcOrd="12" destOrd="0" presId="urn:microsoft.com/office/officeart/2016/7/layout/RepeatingBendingProcessNew"/>
    <dgm:cxn modelId="{762D73CA-DFBB-46A1-862B-D4137CEC30F1}" type="presParOf" srcId="{8408963A-C51F-4333-800F-5E3EE9EF59D3}" destId="{6C2AF68E-3F85-4738-904B-C47747C5CF88}" srcOrd="13" destOrd="0" presId="urn:microsoft.com/office/officeart/2016/7/layout/RepeatingBendingProcessNew"/>
    <dgm:cxn modelId="{518A9B0D-C444-42E0-8490-1F3D53F13F42}" type="presParOf" srcId="{6C2AF68E-3F85-4738-904B-C47747C5CF88}" destId="{CB56DE0F-A535-4DEB-8693-F7FE941C1D6D}" srcOrd="0" destOrd="0" presId="urn:microsoft.com/office/officeart/2016/7/layout/RepeatingBendingProcessNew"/>
    <dgm:cxn modelId="{88DE46BD-C59B-401E-8DF2-A71D5D1ABFF3}" type="presParOf" srcId="{8408963A-C51F-4333-800F-5E3EE9EF59D3}" destId="{364DBD1C-C046-4260-A5F6-B6DEAAD9A88B}" srcOrd="14" destOrd="0" presId="urn:microsoft.com/office/officeart/2016/7/layout/RepeatingBendingProcessNew"/>
    <dgm:cxn modelId="{4EF1B81C-7FD8-4983-87B7-C7A63FE513F5}" type="presParOf" srcId="{8408963A-C51F-4333-800F-5E3EE9EF59D3}" destId="{0AA3C1B7-0989-4D74-9AFE-EC582B39BF2F}" srcOrd="15" destOrd="0" presId="urn:microsoft.com/office/officeart/2016/7/layout/RepeatingBendingProcessNew"/>
    <dgm:cxn modelId="{B734803A-AC6B-40FC-B840-B666E42B7AFE}" type="presParOf" srcId="{0AA3C1B7-0989-4D74-9AFE-EC582B39BF2F}" destId="{D835DE91-87F8-48AE-9A1B-AEE015603560}" srcOrd="0" destOrd="0" presId="urn:microsoft.com/office/officeart/2016/7/layout/RepeatingBendingProcessNew"/>
    <dgm:cxn modelId="{12A4C544-98F3-496D-AD21-F314F2488D6A}" type="presParOf" srcId="{8408963A-C51F-4333-800F-5E3EE9EF59D3}" destId="{2235E3A1-4D7D-435C-A029-B3FF16C87D21}" srcOrd="16" destOrd="0" presId="urn:microsoft.com/office/officeart/2016/7/layout/RepeatingBendingProcessNew"/>
    <dgm:cxn modelId="{083FF07D-B39F-4B28-853E-ED5D8BB37AE0}" type="presParOf" srcId="{8408963A-C51F-4333-800F-5E3EE9EF59D3}" destId="{0110900E-1708-4A55-AB45-8463D5ECF351}" srcOrd="17" destOrd="0" presId="urn:microsoft.com/office/officeart/2016/7/layout/RepeatingBendingProcessNew"/>
    <dgm:cxn modelId="{5CE93015-1D06-4C1D-B395-1FD941074F05}" type="presParOf" srcId="{0110900E-1708-4A55-AB45-8463D5ECF351}" destId="{6FE6CEFE-0995-4BB4-A495-C74CE2EACD86}" srcOrd="0" destOrd="0" presId="urn:microsoft.com/office/officeart/2016/7/layout/RepeatingBendingProcessNew"/>
    <dgm:cxn modelId="{4B099A4E-60CE-4296-B592-3C7CAB619AD2}" type="presParOf" srcId="{8408963A-C51F-4333-800F-5E3EE9EF59D3}" destId="{B42EE853-2A60-48A1-BDF9-2FF997B189A9}" srcOrd="18"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0C1601F-9FE5-4E9E-B8A3-DBDAF8751539}" type="doc">
      <dgm:prSet loTypeId="urn:microsoft.com/office/officeart/2018/layout/CircleProcess" loCatId="simpleprocesssa" qsTypeId="urn:microsoft.com/office/officeart/2005/8/quickstyle/simple4" qsCatId="simple" csTypeId="urn:microsoft.com/office/officeart/2005/8/colors/colorful5" csCatId="colorful" phldr="1"/>
      <dgm:spPr/>
      <dgm:t>
        <a:bodyPr/>
        <a:lstStyle/>
        <a:p>
          <a:endParaRPr lang="en-US"/>
        </a:p>
      </dgm:t>
    </dgm:pt>
    <dgm:pt modelId="{E728181A-3548-489B-8D32-E0B7C89AD251}">
      <dgm:prSet custT="1"/>
      <dgm:spPr/>
      <dgm:t>
        <a:bodyPr/>
        <a:lstStyle/>
        <a:p>
          <a:r>
            <a:rPr lang="en-US" sz="1600" b="1" dirty="0">
              <a:latin typeface="Times New Roman" panose="02020603050405020304" pitchFamily="18" charset="0"/>
              <a:cs typeface="Times New Roman" panose="02020603050405020304" pitchFamily="18" charset="0"/>
            </a:rPr>
            <a:t>Male Billionaires</a:t>
          </a:r>
          <a:endParaRPr lang="en-US" sz="1600" dirty="0">
            <a:latin typeface="Times New Roman" panose="02020603050405020304" pitchFamily="18" charset="0"/>
            <a:cs typeface="Times New Roman" panose="02020603050405020304" pitchFamily="18" charset="0"/>
          </a:endParaRPr>
        </a:p>
      </dgm:t>
    </dgm:pt>
    <dgm:pt modelId="{C4BA1A80-9140-49BF-9E6C-F4966BE6C49C}" type="parTrans" cxnId="{A90E70D9-1922-4324-AB9B-84722777F65C}">
      <dgm:prSet/>
      <dgm:spPr/>
      <dgm:t>
        <a:bodyPr/>
        <a:lstStyle/>
        <a:p>
          <a:endParaRPr lang="en-US"/>
        </a:p>
      </dgm:t>
    </dgm:pt>
    <dgm:pt modelId="{5291FF02-55F9-4BD1-A60E-9F47AA9EE0E7}" type="sibTrans" cxnId="{A90E70D9-1922-4324-AB9B-84722777F65C}">
      <dgm:prSet/>
      <dgm:spPr/>
      <dgm:t>
        <a:bodyPr/>
        <a:lstStyle/>
        <a:p>
          <a:endParaRPr lang="en-US"/>
        </a:p>
      </dgm:t>
    </dgm:pt>
    <dgm:pt modelId="{BB80A599-2E80-4149-88F0-852291729D9B}">
      <dgm:prSet custT="1"/>
      <dgm:spPr/>
      <dgm:t>
        <a:bodyPr/>
        <a:lstStyle/>
        <a:p>
          <a:r>
            <a:rPr lang="en-US" sz="1600" dirty="0">
              <a:latin typeface="Times New Roman" panose="02020603050405020304" pitchFamily="18" charset="0"/>
              <a:cs typeface="Times New Roman" panose="02020603050405020304" pitchFamily="18" charset="0"/>
            </a:rPr>
            <a:t>According to the dataset, the majority of billionaires are male, with a total of 87.2% of all billionaires being men.</a:t>
          </a:r>
        </a:p>
      </dgm:t>
    </dgm:pt>
    <dgm:pt modelId="{7574DAC5-565A-4976-B0B6-B83DFB536428}" type="parTrans" cxnId="{9CFD7E3A-435F-4CA2-A4D1-8E6DD453BF5F}">
      <dgm:prSet/>
      <dgm:spPr/>
      <dgm:t>
        <a:bodyPr/>
        <a:lstStyle/>
        <a:p>
          <a:endParaRPr lang="en-US"/>
        </a:p>
      </dgm:t>
    </dgm:pt>
    <dgm:pt modelId="{AC00E9E5-2F88-4D94-984F-C90C6617A21F}" type="sibTrans" cxnId="{9CFD7E3A-435F-4CA2-A4D1-8E6DD453BF5F}">
      <dgm:prSet/>
      <dgm:spPr/>
      <dgm:t>
        <a:bodyPr/>
        <a:lstStyle/>
        <a:p>
          <a:endParaRPr lang="en-US"/>
        </a:p>
      </dgm:t>
    </dgm:pt>
    <dgm:pt modelId="{F181F2A2-C003-4E26-9946-CBC83035D6FF}">
      <dgm:prSet custT="1"/>
      <dgm:spPr/>
      <dgm:t>
        <a:bodyPr/>
        <a:lstStyle/>
        <a:p>
          <a:r>
            <a:rPr lang="en-US" sz="1600" b="1" dirty="0">
              <a:latin typeface="Times New Roman" panose="02020603050405020304" pitchFamily="18" charset="0"/>
              <a:cs typeface="Times New Roman" panose="02020603050405020304" pitchFamily="18" charset="0"/>
            </a:rPr>
            <a:t>Female Billionaires</a:t>
          </a:r>
          <a:endParaRPr lang="en-US" sz="1600" dirty="0">
            <a:latin typeface="Times New Roman" panose="02020603050405020304" pitchFamily="18" charset="0"/>
            <a:cs typeface="Times New Roman" panose="02020603050405020304" pitchFamily="18" charset="0"/>
          </a:endParaRPr>
        </a:p>
      </dgm:t>
    </dgm:pt>
    <dgm:pt modelId="{5B791559-1989-4D5F-BE59-1C4688727226}" type="parTrans" cxnId="{2487EB6A-543C-4CF8-819E-50ED1B8B7F8F}">
      <dgm:prSet/>
      <dgm:spPr/>
      <dgm:t>
        <a:bodyPr/>
        <a:lstStyle/>
        <a:p>
          <a:endParaRPr lang="en-US"/>
        </a:p>
      </dgm:t>
    </dgm:pt>
    <dgm:pt modelId="{957653F9-8868-4C6C-AD22-9FBCB0EECC88}" type="sibTrans" cxnId="{2487EB6A-543C-4CF8-819E-50ED1B8B7F8F}">
      <dgm:prSet/>
      <dgm:spPr/>
      <dgm:t>
        <a:bodyPr/>
        <a:lstStyle/>
        <a:p>
          <a:endParaRPr lang="en-US"/>
        </a:p>
      </dgm:t>
    </dgm:pt>
    <dgm:pt modelId="{F010DB8E-932B-4C2C-8691-E2EF2166FA59}">
      <dgm:prSet custT="1"/>
      <dgm:spPr/>
      <dgm:t>
        <a:bodyPr/>
        <a:lstStyle/>
        <a:p>
          <a:r>
            <a:rPr lang="en-US" sz="1600" dirty="0">
              <a:latin typeface="Times New Roman" panose="02020603050405020304" pitchFamily="18" charset="0"/>
              <a:cs typeface="Times New Roman" panose="02020603050405020304" pitchFamily="18" charset="0"/>
            </a:rPr>
            <a:t>The dataset also includes information on female billionaires, who make up 12.8% of the total billionaire population.</a:t>
          </a:r>
        </a:p>
      </dgm:t>
    </dgm:pt>
    <dgm:pt modelId="{DE3F6C0C-1154-4D02-8CF0-6971AA73059E}" type="parTrans" cxnId="{7A34F6B4-8885-4547-A5C3-5E1CF5A2CF75}">
      <dgm:prSet/>
      <dgm:spPr/>
      <dgm:t>
        <a:bodyPr/>
        <a:lstStyle/>
        <a:p>
          <a:endParaRPr lang="en-US"/>
        </a:p>
      </dgm:t>
    </dgm:pt>
    <dgm:pt modelId="{3F5D8FD4-C60C-4DC1-BA1C-5244BE89AE49}" type="sibTrans" cxnId="{7A34F6B4-8885-4547-A5C3-5E1CF5A2CF75}">
      <dgm:prSet/>
      <dgm:spPr/>
      <dgm:t>
        <a:bodyPr/>
        <a:lstStyle/>
        <a:p>
          <a:endParaRPr lang="en-US"/>
        </a:p>
      </dgm:t>
    </dgm:pt>
    <dgm:pt modelId="{9CF41BA1-3973-431C-B232-D89288897B9E}" type="pres">
      <dgm:prSet presAssocID="{C0C1601F-9FE5-4E9E-B8A3-DBDAF8751539}" presName="Name0" presStyleCnt="0">
        <dgm:presLayoutVars>
          <dgm:chMax val="11"/>
          <dgm:chPref val="11"/>
          <dgm:dir/>
          <dgm:resizeHandles/>
        </dgm:presLayoutVars>
      </dgm:prSet>
      <dgm:spPr/>
    </dgm:pt>
    <dgm:pt modelId="{7ED960B0-383F-4448-952E-D8D24EF6E4A9}" type="pres">
      <dgm:prSet presAssocID="{F010DB8E-932B-4C2C-8691-E2EF2166FA59}" presName="Accent4" presStyleCnt="0"/>
      <dgm:spPr/>
    </dgm:pt>
    <dgm:pt modelId="{5F1FCED1-B3CE-44D2-A58F-73FAEA16234D}" type="pres">
      <dgm:prSet presAssocID="{F010DB8E-932B-4C2C-8691-E2EF2166FA59}" presName="Accent" presStyleLbl="node1" presStyleIdx="0" presStyleCnt="8"/>
      <dgm:spPr/>
    </dgm:pt>
    <dgm:pt modelId="{E0376928-083D-4420-A32E-A7561F19473D}" type="pres">
      <dgm:prSet presAssocID="{F010DB8E-932B-4C2C-8691-E2EF2166FA59}" presName="ParentBackground4" presStyleCnt="0"/>
      <dgm:spPr/>
    </dgm:pt>
    <dgm:pt modelId="{7C1D5238-D63E-449C-BDB5-F191C9769767}" type="pres">
      <dgm:prSet presAssocID="{F010DB8E-932B-4C2C-8691-E2EF2166FA59}" presName="ParentBackground" presStyleLbl="node1" presStyleIdx="1" presStyleCnt="8"/>
      <dgm:spPr/>
    </dgm:pt>
    <dgm:pt modelId="{393E1A54-9178-4B36-9D9D-93152DDD9219}" type="pres">
      <dgm:prSet presAssocID="{F010DB8E-932B-4C2C-8691-E2EF2166FA59}" presName="Parent4" presStyleLbl="fgAcc0" presStyleIdx="0" presStyleCnt="0">
        <dgm:presLayoutVars>
          <dgm:chMax val="1"/>
          <dgm:chPref val="1"/>
          <dgm:bulletEnabled val="1"/>
        </dgm:presLayoutVars>
      </dgm:prSet>
      <dgm:spPr/>
    </dgm:pt>
    <dgm:pt modelId="{408C30F5-56DD-4A0E-867E-5EAED6FE9A91}" type="pres">
      <dgm:prSet presAssocID="{F181F2A2-C003-4E26-9946-CBC83035D6FF}" presName="Accent3" presStyleCnt="0"/>
      <dgm:spPr/>
    </dgm:pt>
    <dgm:pt modelId="{5ABB0D99-9FAB-4269-A2A8-9EE76B65118A}" type="pres">
      <dgm:prSet presAssocID="{F181F2A2-C003-4E26-9946-CBC83035D6FF}" presName="Accent" presStyleLbl="node1" presStyleIdx="2" presStyleCnt="8"/>
      <dgm:spPr/>
    </dgm:pt>
    <dgm:pt modelId="{0EE6E5BA-E5FE-4724-9A1C-31FDAD96A677}" type="pres">
      <dgm:prSet presAssocID="{F181F2A2-C003-4E26-9946-CBC83035D6FF}" presName="ParentBackground3" presStyleCnt="0"/>
      <dgm:spPr/>
    </dgm:pt>
    <dgm:pt modelId="{8054DE43-03C1-4798-B1AB-601D4AFEC318}" type="pres">
      <dgm:prSet presAssocID="{F181F2A2-C003-4E26-9946-CBC83035D6FF}" presName="ParentBackground" presStyleLbl="node1" presStyleIdx="3" presStyleCnt="8"/>
      <dgm:spPr/>
    </dgm:pt>
    <dgm:pt modelId="{65EB23C3-4718-4B3E-B1C1-F3F28D15FC97}" type="pres">
      <dgm:prSet presAssocID="{F181F2A2-C003-4E26-9946-CBC83035D6FF}" presName="Parent3" presStyleLbl="fgAcc0" presStyleIdx="0" presStyleCnt="0">
        <dgm:presLayoutVars>
          <dgm:chMax val="1"/>
          <dgm:chPref val="1"/>
          <dgm:bulletEnabled val="1"/>
        </dgm:presLayoutVars>
      </dgm:prSet>
      <dgm:spPr/>
    </dgm:pt>
    <dgm:pt modelId="{DA8DBFED-EB94-4818-A48F-26EE19890A6E}" type="pres">
      <dgm:prSet presAssocID="{BB80A599-2E80-4149-88F0-852291729D9B}" presName="Accent2" presStyleCnt="0"/>
      <dgm:spPr/>
    </dgm:pt>
    <dgm:pt modelId="{4D765912-372F-4C88-89B3-B178E860B0E3}" type="pres">
      <dgm:prSet presAssocID="{BB80A599-2E80-4149-88F0-852291729D9B}" presName="Accent" presStyleLbl="node1" presStyleIdx="4" presStyleCnt="8"/>
      <dgm:spPr/>
    </dgm:pt>
    <dgm:pt modelId="{40BBFA9E-5190-406B-B4C4-1ADD3833E6B1}" type="pres">
      <dgm:prSet presAssocID="{BB80A599-2E80-4149-88F0-852291729D9B}" presName="ParentBackground2" presStyleCnt="0"/>
      <dgm:spPr/>
    </dgm:pt>
    <dgm:pt modelId="{F5A65B8C-3E76-4EA1-BB70-128036031F4F}" type="pres">
      <dgm:prSet presAssocID="{BB80A599-2E80-4149-88F0-852291729D9B}" presName="ParentBackground" presStyleLbl="node1" presStyleIdx="5" presStyleCnt="8"/>
      <dgm:spPr/>
    </dgm:pt>
    <dgm:pt modelId="{79992FB1-D420-4722-B4F5-3B4F373880D7}" type="pres">
      <dgm:prSet presAssocID="{BB80A599-2E80-4149-88F0-852291729D9B}" presName="Parent2" presStyleLbl="fgAcc0" presStyleIdx="0" presStyleCnt="0">
        <dgm:presLayoutVars>
          <dgm:chMax val="1"/>
          <dgm:chPref val="1"/>
          <dgm:bulletEnabled val="1"/>
        </dgm:presLayoutVars>
      </dgm:prSet>
      <dgm:spPr/>
    </dgm:pt>
    <dgm:pt modelId="{74974E08-5910-4099-8740-71D1DB807583}" type="pres">
      <dgm:prSet presAssocID="{E728181A-3548-489B-8D32-E0B7C89AD251}" presName="Accent1" presStyleCnt="0"/>
      <dgm:spPr/>
    </dgm:pt>
    <dgm:pt modelId="{E98CFFF2-C538-4EE6-AF3E-B151B061D163}" type="pres">
      <dgm:prSet presAssocID="{E728181A-3548-489B-8D32-E0B7C89AD251}" presName="Accent" presStyleLbl="node1" presStyleIdx="6" presStyleCnt="8"/>
      <dgm:spPr/>
    </dgm:pt>
    <dgm:pt modelId="{0A2B18B1-C6CB-4F01-BE59-EFECDD6C706E}" type="pres">
      <dgm:prSet presAssocID="{E728181A-3548-489B-8D32-E0B7C89AD251}" presName="ParentBackground1" presStyleCnt="0"/>
      <dgm:spPr/>
    </dgm:pt>
    <dgm:pt modelId="{138590E3-EB56-4D45-AC74-A4859DCD58DF}" type="pres">
      <dgm:prSet presAssocID="{E728181A-3548-489B-8D32-E0B7C89AD251}" presName="ParentBackground" presStyleLbl="node1" presStyleIdx="7" presStyleCnt="8"/>
      <dgm:spPr/>
    </dgm:pt>
    <dgm:pt modelId="{E278D768-62A3-4A23-9BFB-A9B5D6AD4088}" type="pres">
      <dgm:prSet presAssocID="{E728181A-3548-489B-8D32-E0B7C89AD251}" presName="Parent1" presStyleLbl="fgAcc0" presStyleIdx="0" presStyleCnt="0">
        <dgm:presLayoutVars>
          <dgm:chMax val="1"/>
          <dgm:chPref val="1"/>
          <dgm:bulletEnabled val="1"/>
        </dgm:presLayoutVars>
      </dgm:prSet>
      <dgm:spPr/>
    </dgm:pt>
  </dgm:ptLst>
  <dgm:cxnLst>
    <dgm:cxn modelId="{ED62EC24-AFA9-4E13-9360-99BAF9400BF6}" type="presOf" srcId="{F010DB8E-932B-4C2C-8691-E2EF2166FA59}" destId="{7C1D5238-D63E-449C-BDB5-F191C9769767}" srcOrd="0" destOrd="0" presId="urn:microsoft.com/office/officeart/2018/layout/CircleProcess"/>
    <dgm:cxn modelId="{9430D336-4A4A-4E71-936F-F87936998FF8}" type="presOf" srcId="{F181F2A2-C003-4E26-9946-CBC83035D6FF}" destId="{8054DE43-03C1-4798-B1AB-601D4AFEC318}" srcOrd="0" destOrd="0" presId="urn:microsoft.com/office/officeart/2018/layout/CircleProcess"/>
    <dgm:cxn modelId="{9CFD7E3A-435F-4CA2-A4D1-8E6DD453BF5F}" srcId="{C0C1601F-9FE5-4E9E-B8A3-DBDAF8751539}" destId="{BB80A599-2E80-4149-88F0-852291729D9B}" srcOrd="1" destOrd="0" parTransId="{7574DAC5-565A-4976-B0B6-B83DFB536428}" sibTransId="{AC00E9E5-2F88-4D94-984F-C90C6617A21F}"/>
    <dgm:cxn modelId="{ADA16445-CF6B-4CC5-8E20-2E95EEC31CFC}" type="presOf" srcId="{F010DB8E-932B-4C2C-8691-E2EF2166FA59}" destId="{393E1A54-9178-4B36-9D9D-93152DDD9219}" srcOrd="1" destOrd="0" presId="urn:microsoft.com/office/officeart/2018/layout/CircleProcess"/>
    <dgm:cxn modelId="{2487EB6A-543C-4CF8-819E-50ED1B8B7F8F}" srcId="{C0C1601F-9FE5-4E9E-B8A3-DBDAF8751539}" destId="{F181F2A2-C003-4E26-9946-CBC83035D6FF}" srcOrd="2" destOrd="0" parTransId="{5B791559-1989-4D5F-BE59-1C4688727226}" sibTransId="{957653F9-8868-4C6C-AD22-9FBCB0EECC88}"/>
    <dgm:cxn modelId="{445D2756-D0DD-4861-96F7-A6D1F1B48684}" type="presOf" srcId="{BB80A599-2E80-4149-88F0-852291729D9B}" destId="{79992FB1-D420-4722-B4F5-3B4F373880D7}" srcOrd="1" destOrd="0" presId="urn:microsoft.com/office/officeart/2018/layout/CircleProcess"/>
    <dgm:cxn modelId="{6B16B078-C55A-4AEC-AD08-AF3C6B7A66A6}" type="presOf" srcId="{F181F2A2-C003-4E26-9946-CBC83035D6FF}" destId="{65EB23C3-4718-4B3E-B1C1-F3F28D15FC97}" srcOrd="1" destOrd="0" presId="urn:microsoft.com/office/officeart/2018/layout/CircleProcess"/>
    <dgm:cxn modelId="{635AC1A2-8E59-4BD2-9DB4-523ECBD60374}" type="presOf" srcId="{C0C1601F-9FE5-4E9E-B8A3-DBDAF8751539}" destId="{9CF41BA1-3973-431C-B232-D89288897B9E}" srcOrd="0" destOrd="0" presId="urn:microsoft.com/office/officeart/2018/layout/CircleProcess"/>
    <dgm:cxn modelId="{5F20A1B1-9344-4C37-B415-1310C382DF26}" type="presOf" srcId="{E728181A-3548-489B-8D32-E0B7C89AD251}" destId="{138590E3-EB56-4D45-AC74-A4859DCD58DF}" srcOrd="0" destOrd="0" presId="urn:microsoft.com/office/officeart/2018/layout/CircleProcess"/>
    <dgm:cxn modelId="{7A34F6B4-8885-4547-A5C3-5E1CF5A2CF75}" srcId="{C0C1601F-9FE5-4E9E-B8A3-DBDAF8751539}" destId="{F010DB8E-932B-4C2C-8691-E2EF2166FA59}" srcOrd="3" destOrd="0" parTransId="{DE3F6C0C-1154-4D02-8CF0-6971AA73059E}" sibTransId="{3F5D8FD4-C60C-4DC1-BA1C-5244BE89AE49}"/>
    <dgm:cxn modelId="{DD9FF5D8-67CD-43E8-B1ED-B7C5400393D1}" type="presOf" srcId="{BB80A599-2E80-4149-88F0-852291729D9B}" destId="{F5A65B8C-3E76-4EA1-BB70-128036031F4F}" srcOrd="0" destOrd="0" presId="urn:microsoft.com/office/officeart/2018/layout/CircleProcess"/>
    <dgm:cxn modelId="{A90E70D9-1922-4324-AB9B-84722777F65C}" srcId="{C0C1601F-9FE5-4E9E-B8A3-DBDAF8751539}" destId="{E728181A-3548-489B-8D32-E0B7C89AD251}" srcOrd="0" destOrd="0" parTransId="{C4BA1A80-9140-49BF-9E6C-F4966BE6C49C}" sibTransId="{5291FF02-55F9-4BD1-A60E-9F47AA9EE0E7}"/>
    <dgm:cxn modelId="{6C05E0E0-48CD-49BD-A4D2-EC822C2D2B6A}" type="presOf" srcId="{E728181A-3548-489B-8D32-E0B7C89AD251}" destId="{E278D768-62A3-4A23-9BFB-A9B5D6AD4088}" srcOrd="1" destOrd="0" presId="urn:microsoft.com/office/officeart/2018/layout/CircleProcess"/>
    <dgm:cxn modelId="{28E40517-CEA1-46DE-8ADC-4E8B74020EB5}" type="presParOf" srcId="{9CF41BA1-3973-431C-B232-D89288897B9E}" destId="{7ED960B0-383F-4448-952E-D8D24EF6E4A9}" srcOrd="0" destOrd="0" presId="urn:microsoft.com/office/officeart/2018/layout/CircleProcess"/>
    <dgm:cxn modelId="{A4F530F3-88A3-446E-A637-2D5A47B92BB5}" type="presParOf" srcId="{7ED960B0-383F-4448-952E-D8D24EF6E4A9}" destId="{5F1FCED1-B3CE-44D2-A58F-73FAEA16234D}" srcOrd="0" destOrd="0" presId="urn:microsoft.com/office/officeart/2018/layout/CircleProcess"/>
    <dgm:cxn modelId="{3D4ED1F7-6521-459A-830D-524CA817432A}" type="presParOf" srcId="{9CF41BA1-3973-431C-B232-D89288897B9E}" destId="{E0376928-083D-4420-A32E-A7561F19473D}" srcOrd="1" destOrd="0" presId="urn:microsoft.com/office/officeart/2018/layout/CircleProcess"/>
    <dgm:cxn modelId="{9B9B7C37-7117-43FA-ABB0-8F89C855FE7B}" type="presParOf" srcId="{E0376928-083D-4420-A32E-A7561F19473D}" destId="{7C1D5238-D63E-449C-BDB5-F191C9769767}" srcOrd="0" destOrd="0" presId="urn:microsoft.com/office/officeart/2018/layout/CircleProcess"/>
    <dgm:cxn modelId="{4506AB51-3C04-456A-B1FB-BF8B64C07550}" type="presParOf" srcId="{9CF41BA1-3973-431C-B232-D89288897B9E}" destId="{393E1A54-9178-4B36-9D9D-93152DDD9219}" srcOrd="2" destOrd="0" presId="urn:microsoft.com/office/officeart/2018/layout/CircleProcess"/>
    <dgm:cxn modelId="{30D5414A-1D83-4193-BFE4-35AAAFDF24DC}" type="presParOf" srcId="{9CF41BA1-3973-431C-B232-D89288897B9E}" destId="{408C30F5-56DD-4A0E-867E-5EAED6FE9A91}" srcOrd="3" destOrd="0" presId="urn:microsoft.com/office/officeart/2018/layout/CircleProcess"/>
    <dgm:cxn modelId="{2FDAA467-5A20-4820-B947-A48BCF680063}" type="presParOf" srcId="{408C30F5-56DD-4A0E-867E-5EAED6FE9A91}" destId="{5ABB0D99-9FAB-4269-A2A8-9EE76B65118A}" srcOrd="0" destOrd="0" presId="urn:microsoft.com/office/officeart/2018/layout/CircleProcess"/>
    <dgm:cxn modelId="{78A14C9D-1AAA-44B3-8CF2-723EDD3531BD}" type="presParOf" srcId="{9CF41BA1-3973-431C-B232-D89288897B9E}" destId="{0EE6E5BA-E5FE-4724-9A1C-31FDAD96A677}" srcOrd="4" destOrd="0" presId="urn:microsoft.com/office/officeart/2018/layout/CircleProcess"/>
    <dgm:cxn modelId="{FE6F2C05-75E1-4476-88F2-092A0068093F}" type="presParOf" srcId="{0EE6E5BA-E5FE-4724-9A1C-31FDAD96A677}" destId="{8054DE43-03C1-4798-B1AB-601D4AFEC318}" srcOrd="0" destOrd="0" presId="urn:microsoft.com/office/officeart/2018/layout/CircleProcess"/>
    <dgm:cxn modelId="{980E02E2-4D98-4654-B2B4-7FA6855D363F}" type="presParOf" srcId="{9CF41BA1-3973-431C-B232-D89288897B9E}" destId="{65EB23C3-4718-4B3E-B1C1-F3F28D15FC97}" srcOrd="5" destOrd="0" presId="urn:microsoft.com/office/officeart/2018/layout/CircleProcess"/>
    <dgm:cxn modelId="{73D7031F-E509-4C7B-9D04-A5EBD821D13F}" type="presParOf" srcId="{9CF41BA1-3973-431C-B232-D89288897B9E}" destId="{DA8DBFED-EB94-4818-A48F-26EE19890A6E}" srcOrd="6" destOrd="0" presId="urn:microsoft.com/office/officeart/2018/layout/CircleProcess"/>
    <dgm:cxn modelId="{12A57741-8C9E-4B34-BBEC-D1C42EDE02E1}" type="presParOf" srcId="{DA8DBFED-EB94-4818-A48F-26EE19890A6E}" destId="{4D765912-372F-4C88-89B3-B178E860B0E3}" srcOrd="0" destOrd="0" presId="urn:microsoft.com/office/officeart/2018/layout/CircleProcess"/>
    <dgm:cxn modelId="{E32625F9-9A0B-4627-A068-405C41A5371E}" type="presParOf" srcId="{9CF41BA1-3973-431C-B232-D89288897B9E}" destId="{40BBFA9E-5190-406B-B4C4-1ADD3833E6B1}" srcOrd="7" destOrd="0" presId="urn:microsoft.com/office/officeart/2018/layout/CircleProcess"/>
    <dgm:cxn modelId="{BDE29E29-A7DF-48D1-BE1B-3AE68C522481}" type="presParOf" srcId="{40BBFA9E-5190-406B-B4C4-1ADD3833E6B1}" destId="{F5A65B8C-3E76-4EA1-BB70-128036031F4F}" srcOrd="0" destOrd="0" presId="urn:microsoft.com/office/officeart/2018/layout/CircleProcess"/>
    <dgm:cxn modelId="{F292C7EC-26CA-40BF-A841-C8C8D6C65B33}" type="presParOf" srcId="{9CF41BA1-3973-431C-B232-D89288897B9E}" destId="{79992FB1-D420-4722-B4F5-3B4F373880D7}" srcOrd="8" destOrd="0" presId="urn:microsoft.com/office/officeart/2018/layout/CircleProcess"/>
    <dgm:cxn modelId="{6D1C23ED-CF83-491D-A390-5FBAD24B1609}" type="presParOf" srcId="{9CF41BA1-3973-431C-B232-D89288897B9E}" destId="{74974E08-5910-4099-8740-71D1DB807583}" srcOrd="9" destOrd="0" presId="urn:microsoft.com/office/officeart/2018/layout/CircleProcess"/>
    <dgm:cxn modelId="{28948C2D-5511-45CD-82C1-630052B0F618}" type="presParOf" srcId="{74974E08-5910-4099-8740-71D1DB807583}" destId="{E98CFFF2-C538-4EE6-AF3E-B151B061D163}" srcOrd="0" destOrd="0" presId="urn:microsoft.com/office/officeart/2018/layout/CircleProcess"/>
    <dgm:cxn modelId="{BC1D802B-0A4A-4927-B41D-280E5422B75D}" type="presParOf" srcId="{9CF41BA1-3973-431C-B232-D89288897B9E}" destId="{0A2B18B1-C6CB-4F01-BE59-EFECDD6C706E}" srcOrd="10" destOrd="0" presId="urn:microsoft.com/office/officeart/2018/layout/CircleProcess"/>
    <dgm:cxn modelId="{28122F46-19C8-4ABA-B7B2-82AA27B41B16}" type="presParOf" srcId="{0A2B18B1-C6CB-4F01-BE59-EFECDD6C706E}" destId="{138590E3-EB56-4D45-AC74-A4859DCD58DF}" srcOrd="0" destOrd="0" presId="urn:microsoft.com/office/officeart/2018/layout/CircleProcess"/>
    <dgm:cxn modelId="{4D5A9E44-D3FE-4247-A446-845A0E7914C5}" type="presParOf" srcId="{9CF41BA1-3973-431C-B232-D89288897B9E}" destId="{E278D768-62A3-4A23-9BFB-A9B5D6AD4088}" srcOrd="11" destOrd="0" presId="urn:microsoft.com/office/officeart/2018/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C7E515F-3395-4CC5-A385-77C4090F24C5}"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EA41F4F8-AFA7-465F-B7CF-97573636B549}">
      <dgm:prSet/>
      <dgm:spPr/>
      <dgm:t>
        <a:bodyPr/>
        <a:lstStyle/>
        <a:p>
          <a:r>
            <a:rPr lang="en-US" dirty="0"/>
            <a:t>Under 30: 0.1%</a:t>
          </a:r>
        </a:p>
      </dgm:t>
    </dgm:pt>
    <dgm:pt modelId="{6B0DF7C6-9966-4EC9-A25C-13564A36A2FF}" type="parTrans" cxnId="{E5697AE7-0C3E-41C0-8925-A4123F0FAB7C}">
      <dgm:prSet/>
      <dgm:spPr/>
      <dgm:t>
        <a:bodyPr/>
        <a:lstStyle/>
        <a:p>
          <a:endParaRPr lang="en-US"/>
        </a:p>
      </dgm:t>
    </dgm:pt>
    <dgm:pt modelId="{82552AE1-C198-4FDD-A78F-70081C6F3A3F}" type="sibTrans" cxnId="{E5697AE7-0C3E-41C0-8925-A4123F0FAB7C}">
      <dgm:prSet/>
      <dgm:spPr/>
      <dgm:t>
        <a:bodyPr/>
        <a:lstStyle/>
        <a:p>
          <a:endParaRPr lang="en-US"/>
        </a:p>
      </dgm:t>
    </dgm:pt>
    <dgm:pt modelId="{44E4E722-A6F0-4E0B-80EF-41943C1B921E}">
      <dgm:prSet/>
      <dgm:spPr/>
      <dgm:t>
        <a:bodyPr/>
        <a:lstStyle/>
        <a:p>
          <a:r>
            <a:rPr lang="en-US" dirty="0"/>
            <a:t>30-40: 5.7%</a:t>
          </a:r>
        </a:p>
      </dgm:t>
    </dgm:pt>
    <dgm:pt modelId="{239BE06B-FB28-4A4B-BA0E-1CF01E6068FD}" type="parTrans" cxnId="{B38CAB7C-D616-43BB-9F30-72E637CDBD1A}">
      <dgm:prSet/>
      <dgm:spPr/>
      <dgm:t>
        <a:bodyPr/>
        <a:lstStyle/>
        <a:p>
          <a:endParaRPr lang="en-US"/>
        </a:p>
      </dgm:t>
    </dgm:pt>
    <dgm:pt modelId="{CDE5592A-41D6-4547-A41E-74680F9C3EBB}" type="sibTrans" cxnId="{B38CAB7C-D616-43BB-9F30-72E637CDBD1A}">
      <dgm:prSet/>
      <dgm:spPr/>
      <dgm:t>
        <a:bodyPr/>
        <a:lstStyle/>
        <a:p>
          <a:endParaRPr lang="en-US"/>
        </a:p>
      </dgm:t>
    </dgm:pt>
    <dgm:pt modelId="{809F7AE2-F0AE-4E84-8485-C5F8ABEA403A}">
      <dgm:prSet/>
      <dgm:spPr/>
      <dgm:t>
        <a:bodyPr/>
        <a:lstStyle/>
        <a:p>
          <a:r>
            <a:rPr lang="en-US" dirty="0"/>
            <a:t>40-50: 25.5%</a:t>
          </a:r>
        </a:p>
      </dgm:t>
    </dgm:pt>
    <dgm:pt modelId="{F0E6CFB6-0F86-4EA4-B545-FA54E2D6BB49}" type="parTrans" cxnId="{FDF84F7F-E056-4662-9DAE-6E3DE4BFF418}">
      <dgm:prSet/>
      <dgm:spPr/>
      <dgm:t>
        <a:bodyPr/>
        <a:lstStyle/>
        <a:p>
          <a:endParaRPr lang="en-US"/>
        </a:p>
      </dgm:t>
    </dgm:pt>
    <dgm:pt modelId="{82FDD917-3102-4C20-B231-F6949860AFE5}" type="sibTrans" cxnId="{FDF84F7F-E056-4662-9DAE-6E3DE4BFF418}">
      <dgm:prSet/>
      <dgm:spPr/>
      <dgm:t>
        <a:bodyPr/>
        <a:lstStyle/>
        <a:p>
          <a:endParaRPr lang="en-US"/>
        </a:p>
      </dgm:t>
    </dgm:pt>
    <dgm:pt modelId="{E12F563B-4F67-4BAD-B696-481A0A5BA6C5}">
      <dgm:prSet/>
      <dgm:spPr/>
      <dgm:t>
        <a:bodyPr/>
        <a:lstStyle/>
        <a:p>
          <a:r>
            <a:rPr lang="en-US" dirty="0"/>
            <a:t>50-60: 37.2%</a:t>
          </a:r>
        </a:p>
      </dgm:t>
    </dgm:pt>
    <dgm:pt modelId="{35619234-5B15-4400-9144-BD3D2F96980D}" type="parTrans" cxnId="{9A57E53F-FC3C-4497-8A0C-9694B8BF790C}">
      <dgm:prSet/>
      <dgm:spPr/>
      <dgm:t>
        <a:bodyPr/>
        <a:lstStyle/>
        <a:p>
          <a:endParaRPr lang="en-US"/>
        </a:p>
      </dgm:t>
    </dgm:pt>
    <dgm:pt modelId="{9B2F68D2-525E-4F45-B6DF-7B6D6B852416}" type="sibTrans" cxnId="{9A57E53F-FC3C-4497-8A0C-9694B8BF790C}">
      <dgm:prSet/>
      <dgm:spPr/>
      <dgm:t>
        <a:bodyPr/>
        <a:lstStyle/>
        <a:p>
          <a:endParaRPr lang="en-US"/>
        </a:p>
      </dgm:t>
    </dgm:pt>
    <dgm:pt modelId="{293ED106-401A-4EC0-BEBC-4531A45533CE}">
      <dgm:prSet/>
      <dgm:spPr/>
      <dgm:t>
        <a:bodyPr/>
        <a:lstStyle/>
        <a:p>
          <a:r>
            <a:rPr lang="en-US" dirty="0"/>
            <a:t>60-70: 23.5%</a:t>
          </a:r>
        </a:p>
      </dgm:t>
    </dgm:pt>
    <dgm:pt modelId="{F7FF3DE2-B5F8-419B-AA47-BB7F0972F997}" type="parTrans" cxnId="{3302E2FF-45B3-4E51-971A-2A9176B054AF}">
      <dgm:prSet/>
      <dgm:spPr/>
      <dgm:t>
        <a:bodyPr/>
        <a:lstStyle/>
        <a:p>
          <a:endParaRPr lang="en-US"/>
        </a:p>
      </dgm:t>
    </dgm:pt>
    <dgm:pt modelId="{86005DBF-1061-4B8A-9760-F5999874E20B}" type="sibTrans" cxnId="{3302E2FF-45B3-4E51-971A-2A9176B054AF}">
      <dgm:prSet/>
      <dgm:spPr/>
      <dgm:t>
        <a:bodyPr/>
        <a:lstStyle/>
        <a:p>
          <a:endParaRPr lang="en-US"/>
        </a:p>
      </dgm:t>
    </dgm:pt>
    <dgm:pt modelId="{9378FF7D-A777-43ED-8952-5917EB6B66BF}">
      <dgm:prSet/>
      <dgm:spPr/>
      <dgm:t>
        <a:bodyPr/>
        <a:lstStyle/>
        <a:p>
          <a:r>
            <a:rPr lang="en-US" dirty="0"/>
            <a:t>70 and over: 8%</a:t>
          </a:r>
        </a:p>
      </dgm:t>
    </dgm:pt>
    <dgm:pt modelId="{F443BB63-4F3C-4A01-B7C6-8F4AC663114E}" type="parTrans" cxnId="{D4A58DD8-A9B4-4213-9F98-C2AB1D85B19C}">
      <dgm:prSet/>
      <dgm:spPr/>
      <dgm:t>
        <a:bodyPr/>
        <a:lstStyle/>
        <a:p>
          <a:endParaRPr lang="en-US"/>
        </a:p>
      </dgm:t>
    </dgm:pt>
    <dgm:pt modelId="{DAB7DE10-7AA1-4BA1-B63A-6E33DC8AE3CC}" type="sibTrans" cxnId="{D4A58DD8-A9B4-4213-9F98-C2AB1D85B19C}">
      <dgm:prSet/>
      <dgm:spPr/>
      <dgm:t>
        <a:bodyPr/>
        <a:lstStyle/>
        <a:p>
          <a:endParaRPr lang="en-US"/>
        </a:p>
      </dgm:t>
    </dgm:pt>
    <dgm:pt modelId="{423F3C59-6703-49F7-B5C7-35474FD87080}" type="pres">
      <dgm:prSet presAssocID="{DC7E515F-3395-4CC5-A385-77C4090F24C5}" presName="diagram" presStyleCnt="0">
        <dgm:presLayoutVars>
          <dgm:dir/>
          <dgm:resizeHandles val="exact"/>
        </dgm:presLayoutVars>
      </dgm:prSet>
      <dgm:spPr/>
    </dgm:pt>
    <dgm:pt modelId="{5AD128CC-0273-4775-A728-FE237B49D640}" type="pres">
      <dgm:prSet presAssocID="{EA41F4F8-AFA7-465F-B7CF-97573636B549}" presName="node" presStyleLbl="node1" presStyleIdx="0" presStyleCnt="6">
        <dgm:presLayoutVars>
          <dgm:bulletEnabled val="1"/>
        </dgm:presLayoutVars>
      </dgm:prSet>
      <dgm:spPr/>
    </dgm:pt>
    <dgm:pt modelId="{9401B61E-E22A-4D4A-9BE2-82BC74809F82}" type="pres">
      <dgm:prSet presAssocID="{82552AE1-C198-4FDD-A78F-70081C6F3A3F}" presName="sibTrans" presStyleCnt="0"/>
      <dgm:spPr/>
    </dgm:pt>
    <dgm:pt modelId="{2DAA313D-6560-42E8-8459-BD3ACE76CA02}" type="pres">
      <dgm:prSet presAssocID="{44E4E722-A6F0-4E0B-80EF-41943C1B921E}" presName="node" presStyleLbl="node1" presStyleIdx="1" presStyleCnt="6">
        <dgm:presLayoutVars>
          <dgm:bulletEnabled val="1"/>
        </dgm:presLayoutVars>
      </dgm:prSet>
      <dgm:spPr/>
    </dgm:pt>
    <dgm:pt modelId="{A64E6C32-CA8D-49EE-9EF4-ADDC6AC6941D}" type="pres">
      <dgm:prSet presAssocID="{CDE5592A-41D6-4547-A41E-74680F9C3EBB}" presName="sibTrans" presStyleCnt="0"/>
      <dgm:spPr/>
    </dgm:pt>
    <dgm:pt modelId="{0983DB2C-BEC3-4A9D-B751-61F7AEA68FD3}" type="pres">
      <dgm:prSet presAssocID="{809F7AE2-F0AE-4E84-8485-C5F8ABEA403A}" presName="node" presStyleLbl="node1" presStyleIdx="2" presStyleCnt="6">
        <dgm:presLayoutVars>
          <dgm:bulletEnabled val="1"/>
        </dgm:presLayoutVars>
      </dgm:prSet>
      <dgm:spPr/>
    </dgm:pt>
    <dgm:pt modelId="{B9912355-0AB1-4B05-847C-262D7DFE5D09}" type="pres">
      <dgm:prSet presAssocID="{82FDD917-3102-4C20-B231-F6949860AFE5}" presName="sibTrans" presStyleCnt="0"/>
      <dgm:spPr/>
    </dgm:pt>
    <dgm:pt modelId="{69307404-AE6C-4CFC-B21F-3BE5B30ABC10}" type="pres">
      <dgm:prSet presAssocID="{E12F563B-4F67-4BAD-B696-481A0A5BA6C5}" presName="node" presStyleLbl="node1" presStyleIdx="3" presStyleCnt="6">
        <dgm:presLayoutVars>
          <dgm:bulletEnabled val="1"/>
        </dgm:presLayoutVars>
      </dgm:prSet>
      <dgm:spPr/>
    </dgm:pt>
    <dgm:pt modelId="{6DA0E46E-8E71-4DB9-BAC7-19326F5A2E9A}" type="pres">
      <dgm:prSet presAssocID="{9B2F68D2-525E-4F45-B6DF-7B6D6B852416}" presName="sibTrans" presStyleCnt="0"/>
      <dgm:spPr/>
    </dgm:pt>
    <dgm:pt modelId="{02CDF34F-1ABB-4CCD-AF45-FF4E568E029A}" type="pres">
      <dgm:prSet presAssocID="{293ED106-401A-4EC0-BEBC-4531A45533CE}" presName="node" presStyleLbl="node1" presStyleIdx="4" presStyleCnt="6">
        <dgm:presLayoutVars>
          <dgm:bulletEnabled val="1"/>
        </dgm:presLayoutVars>
      </dgm:prSet>
      <dgm:spPr/>
    </dgm:pt>
    <dgm:pt modelId="{6F547078-BE14-4ECB-BFD7-D07355732C88}" type="pres">
      <dgm:prSet presAssocID="{86005DBF-1061-4B8A-9760-F5999874E20B}" presName="sibTrans" presStyleCnt="0"/>
      <dgm:spPr/>
    </dgm:pt>
    <dgm:pt modelId="{2DC091B5-5AFD-4CE4-B268-1CFD0AAF8621}" type="pres">
      <dgm:prSet presAssocID="{9378FF7D-A777-43ED-8952-5917EB6B66BF}" presName="node" presStyleLbl="node1" presStyleIdx="5" presStyleCnt="6">
        <dgm:presLayoutVars>
          <dgm:bulletEnabled val="1"/>
        </dgm:presLayoutVars>
      </dgm:prSet>
      <dgm:spPr/>
    </dgm:pt>
  </dgm:ptLst>
  <dgm:cxnLst>
    <dgm:cxn modelId="{8E917103-4EE3-46A8-8176-D77940D06488}" type="presOf" srcId="{EA41F4F8-AFA7-465F-B7CF-97573636B549}" destId="{5AD128CC-0273-4775-A728-FE237B49D640}" srcOrd="0" destOrd="0" presId="urn:microsoft.com/office/officeart/2005/8/layout/default"/>
    <dgm:cxn modelId="{587F7827-10E9-41D0-9C53-62F0B538AF04}" type="presOf" srcId="{9378FF7D-A777-43ED-8952-5917EB6B66BF}" destId="{2DC091B5-5AFD-4CE4-B268-1CFD0AAF8621}" srcOrd="0" destOrd="0" presId="urn:microsoft.com/office/officeart/2005/8/layout/default"/>
    <dgm:cxn modelId="{9A57E53F-FC3C-4497-8A0C-9694B8BF790C}" srcId="{DC7E515F-3395-4CC5-A385-77C4090F24C5}" destId="{E12F563B-4F67-4BAD-B696-481A0A5BA6C5}" srcOrd="3" destOrd="0" parTransId="{35619234-5B15-4400-9144-BD3D2F96980D}" sibTransId="{9B2F68D2-525E-4F45-B6DF-7B6D6B852416}"/>
    <dgm:cxn modelId="{1C87A064-345B-4A16-B08C-9C060E09AA9F}" type="presOf" srcId="{809F7AE2-F0AE-4E84-8485-C5F8ABEA403A}" destId="{0983DB2C-BEC3-4A9D-B751-61F7AEA68FD3}" srcOrd="0" destOrd="0" presId="urn:microsoft.com/office/officeart/2005/8/layout/default"/>
    <dgm:cxn modelId="{9DA0236F-EF07-46EA-A2AB-011781B42672}" type="presOf" srcId="{44E4E722-A6F0-4E0B-80EF-41943C1B921E}" destId="{2DAA313D-6560-42E8-8459-BD3ACE76CA02}" srcOrd="0" destOrd="0" presId="urn:microsoft.com/office/officeart/2005/8/layout/default"/>
    <dgm:cxn modelId="{B38CAB7C-D616-43BB-9F30-72E637CDBD1A}" srcId="{DC7E515F-3395-4CC5-A385-77C4090F24C5}" destId="{44E4E722-A6F0-4E0B-80EF-41943C1B921E}" srcOrd="1" destOrd="0" parTransId="{239BE06B-FB28-4A4B-BA0E-1CF01E6068FD}" sibTransId="{CDE5592A-41D6-4547-A41E-74680F9C3EBB}"/>
    <dgm:cxn modelId="{FDF84F7F-E056-4662-9DAE-6E3DE4BFF418}" srcId="{DC7E515F-3395-4CC5-A385-77C4090F24C5}" destId="{809F7AE2-F0AE-4E84-8485-C5F8ABEA403A}" srcOrd="2" destOrd="0" parTransId="{F0E6CFB6-0F86-4EA4-B545-FA54E2D6BB49}" sibTransId="{82FDD917-3102-4C20-B231-F6949860AFE5}"/>
    <dgm:cxn modelId="{FCC126A8-4A8F-4F32-88D8-84D3EA6C369F}" type="presOf" srcId="{DC7E515F-3395-4CC5-A385-77C4090F24C5}" destId="{423F3C59-6703-49F7-B5C7-35474FD87080}" srcOrd="0" destOrd="0" presId="urn:microsoft.com/office/officeart/2005/8/layout/default"/>
    <dgm:cxn modelId="{D4A58DD8-A9B4-4213-9F98-C2AB1D85B19C}" srcId="{DC7E515F-3395-4CC5-A385-77C4090F24C5}" destId="{9378FF7D-A777-43ED-8952-5917EB6B66BF}" srcOrd="5" destOrd="0" parTransId="{F443BB63-4F3C-4A01-B7C6-8F4AC663114E}" sibTransId="{DAB7DE10-7AA1-4BA1-B63A-6E33DC8AE3CC}"/>
    <dgm:cxn modelId="{E5697AE7-0C3E-41C0-8925-A4123F0FAB7C}" srcId="{DC7E515F-3395-4CC5-A385-77C4090F24C5}" destId="{EA41F4F8-AFA7-465F-B7CF-97573636B549}" srcOrd="0" destOrd="0" parTransId="{6B0DF7C6-9966-4EC9-A25C-13564A36A2FF}" sibTransId="{82552AE1-C198-4FDD-A78F-70081C6F3A3F}"/>
    <dgm:cxn modelId="{4C1787EC-71FC-4157-9059-992C9179E114}" type="presOf" srcId="{E12F563B-4F67-4BAD-B696-481A0A5BA6C5}" destId="{69307404-AE6C-4CFC-B21F-3BE5B30ABC10}" srcOrd="0" destOrd="0" presId="urn:microsoft.com/office/officeart/2005/8/layout/default"/>
    <dgm:cxn modelId="{D97E55EF-4A31-4B33-9EFF-5C61E5604B88}" type="presOf" srcId="{293ED106-401A-4EC0-BEBC-4531A45533CE}" destId="{02CDF34F-1ABB-4CCD-AF45-FF4E568E029A}" srcOrd="0" destOrd="0" presId="urn:microsoft.com/office/officeart/2005/8/layout/default"/>
    <dgm:cxn modelId="{3302E2FF-45B3-4E51-971A-2A9176B054AF}" srcId="{DC7E515F-3395-4CC5-A385-77C4090F24C5}" destId="{293ED106-401A-4EC0-BEBC-4531A45533CE}" srcOrd="4" destOrd="0" parTransId="{F7FF3DE2-B5F8-419B-AA47-BB7F0972F997}" sibTransId="{86005DBF-1061-4B8A-9760-F5999874E20B}"/>
    <dgm:cxn modelId="{6F5C91BE-76C6-4FFB-A028-FD05A9E0C14F}" type="presParOf" srcId="{423F3C59-6703-49F7-B5C7-35474FD87080}" destId="{5AD128CC-0273-4775-A728-FE237B49D640}" srcOrd="0" destOrd="0" presId="urn:microsoft.com/office/officeart/2005/8/layout/default"/>
    <dgm:cxn modelId="{4F58BD87-A63B-438D-A5C3-C922CD392880}" type="presParOf" srcId="{423F3C59-6703-49F7-B5C7-35474FD87080}" destId="{9401B61E-E22A-4D4A-9BE2-82BC74809F82}" srcOrd="1" destOrd="0" presId="urn:microsoft.com/office/officeart/2005/8/layout/default"/>
    <dgm:cxn modelId="{1895A9E3-7D67-487D-9E0E-20B51626046A}" type="presParOf" srcId="{423F3C59-6703-49F7-B5C7-35474FD87080}" destId="{2DAA313D-6560-42E8-8459-BD3ACE76CA02}" srcOrd="2" destOrd="0" presId="urn:microsoft.com/office/officeart/2005/8/layout/default"/>
    <dgm:cxn modelId="{4FBE2BD5-BB13-490C-90C3-9E1A7BFA65B3}" type="presParOf" srcId="{423F3C59-6703-49F7-B5C7-35474FD87080}" destId="{A64E6C32-CA8D-49EE-9EF4-ADDC6AC6941D}" srcOrd="3" destOrd="0" presId="urn:microsoft.com/office/officeart/2005/8/layout/default"/>
    <dgm:cxn modelId="{BAE3B93E-306B-472C-82F1-A88A3A5C4B35}" type="presParOf" srcId="{423F3C59-6703-49F7-B5C7-35474FD87080}" destId="{0983DB2C-BEC3-4A9D-B751-61F7AEA68FD3}" srcOrd="4" destOrd="0" presId="urn:microsoft.com/office/officeart/2005/8/layout/default"/>
    <dgm:cxn modelId="{A2574BAE-2884-4E90-96ED-BF8861DB98FB}" type="presParOf" srcId="{423F3C59-6703-49F7-B5C7-35474FD87080}" destId="{B9912355-0AB1-4B05-847C-262D7DFE5D09}" srcOrd="5" destOrd="0" presId="urn:microsoft.com/office/officeart/2005/8/layout/default"/>
    <dgm:cxn modelId="{1CD897CC-A784-4C0B-92DC-2028B46C7B60}" type="presParOf" srcId="{423F3C59-6703-49F7-B5C7-35474FD87080}" destId="{69307404-AE6C-4CFC-B21F-3BE5B30ABC10}" srcOrd="6" destOrd="0" presId="urn:microsoft.com/office/officeart/2005/8/layout/default"/>
    <dgm:cxn modelId="{8A3F0B7E-28C3-4A40-823C-8C4B6CC3F9B6}" type="presParOf" srcId="{423F3C59-6703-49F7-B5C7-35474FD87080}" destId="{6DA0E46E-8E71-4DB9-BAC7-19326F5A2E9A}" srcOrd="7" destOrd="0" presId="urn:microsoft.com/office/officeart/2005/8/layout/default"/>
    <dgm:cxn modelId="{2AFADB07-4B2A-4DFD-B089-D3C89318274D}" type="presParOf" srcId="{423F3C59-6703-49F7-B5C7-35474FD87080}" destId="{02CDF34F-1ABB-4CCD-AF45-FF4E568E029A}" srcOrd="8" destOrd="0" presId="urn:microsoft.com/office/officeart/2005/8/layout/default"/>
    <dgm:cxn modelId="{071F1C69-196D-4422-868E-05B6E94CA488}" type="presParOf" srcId="{423F3C59-6703-49F7-B5C7-35474FD87080}" destId="{6F547078-BE14-4ECB-BFD7-D07355732C88}" srcOrd="9" destOrd="0" presId="urn:microsoft.com/office/officeart/2005/8/layout/default"/>
    <dgm:cxn modelId="{E4F19B8F-C8BA-4977-AC94-957CDEFE6560}" type="presParOf" srcId="{423F3C59-6703-49F7-B5C7-35474FD87080}" destId="{2DC091B5-5AFD-4CE4-B268-1CFD0AAF8621}"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00BED11-FCA8-45AA-BC9E-F48AA13A0572}"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E8DA7814-E5F3-4B9A-A8DD-A507AAF6EC27}">
      <dgm:prSet/>
      <dgm:spPr/>
      <dgm:t>
        <a:bodyPr/>
        <a:lstStyle/>
        <a:p>
          <a:r>
            <a:rPr lang="en-US" dirty="0"/>
            <a:t>The Billionaires Statistics Dataset from Kaggle 2023 provides insights into the source of wealth of the world's billionaires. The dataset shows that the majority of billionaires derive their wealth from the following sources:</a:t>
          </a:r>
        </a:p>
      </dgm:t>
    </dgm:pt>
    <dgm:pt modelId="{3ADE79A5-DD87-4FC4-9FEB-2623F933D574}" type="parTrans" cxnId="{29089A67-8CE4-40C4-8FB9-87CC4BCF9286}">
      <dgm:prSet/>
      <dgm:spPr/>
      <dgm:t>
        <a:bodyPr/>
        <a:lstStyle/>
        <a:p>
          <a:endParaRPr lang="en-US"/>
        </a:p>
      </dgm:t>
    </dgm:pt>
    <dgm:pt modelId="{D34A0ADE-3CD8-42EE-9F55-FA6BE6784E6A}" type="sibTrans" cxnId="{29089A67-8CE4-40C4-8FB9-87CC4BCF9286}">
      <dgm:prSet/>
      <dgm:spPr/>
      <dgm:t>
        <a:bodyPr/>
        <a:lstStyle/>
        <a:p>
          <a:endParaRPr lang="en-US"/>
        </a:p>
      </dgm:t>
    </dgm:pt>
    <dgm:pt modelId="{D6C9C6F4-40CE-4D05-85C8-98D5A318165A}">
      <dgm:prSet/>
      <dgm:spPr/>
      <dgm:t>
        <a:bodyPr/>
        <a:lstStyle/>
        <a:p>
          <a:r>
            <a:rPr lang="en-US" dirty="0"/>
            <a:t>Finance And Investments : 14.1%</a:t>
          </a:r>
        </a:p>
      </dgm:t>
    </dgm:pt>
    <dgm:pt modelId="{817451D4-4521-4EC9-AC5E-A21C65932337}" type="parTrans" cxnId="{5F33AAD6-21F3-4185-93AE-CEF97BD48096}">
      <dgm:prSet/>
      <dgm:spPr/>
      <dgm:t>
        <a:bodyPr/>
        <a:lstStyle/>
        <a:p>
          <a:endParaRPr lang="en-US"/>
        </a:p>
      </dgm:t>
    </dgm:pt>
    <dgm:pt modelId="{52C8F4A0-170F-46E1-BFAF-46D3DEB7DA8A}" type="sibTrans" cxnId="{5F33AAD6-21F3-4185-93AE-CEF97BD48096}">
      <dgm:prSet/>
      <dgm:spPr/>
      <dgm:t>
        <a:bodyPr/>
        <a:lstStyle/>
        <a:p>
          <a:endParaRPr lang="en-US"/>
        </a:p>
      </dgm:t>
    </dgm:pt>
    <dgm:pt modelId="{68B9F3A1-D6DE-4B0B-A0C7-2678CE7C676F}">
      <dgm:prSet/>
      <dgm:spPr/>
      <dgm:t>
        <a:bodyPr/>
        <a:lstStyle/>
        <a:p>
          <a:r>
            <a:rPr lang="en-US" dirty="0"/>
            <a:t>Manufacturing : 12.3%</a:t>
          </a:r>
        </a:p>
      </dgm:t>
    </dgm:pt>
    <dgm:pt modelId="{A6DD9B6C-9A6B-4E84-9CF0-F15DB006EDCD}" type="parTrans" cxnId="{42C0115F-4D48-4FFF-98F9-77263871CC27}">
      <dgm:prSet/>
      <dgm:spPr/>
      <dgm:t>
        <a:bodyPr/>
        <a:lstStyle/>
        <a:p>
          <a:endParaRPr lang="en-US"/>
        </a:p>
      </dgm:t>
    </dgm:pt>
    <dgm:pt modelId="{51F3277B-0214-47B4-A296-84A36C5273F0}" type="sibTrans" cxnId="{42C0115F-4D48-4FFF-98F9-77263871CC27}">
      <dgm:prSet/>
      <dgm:spPr/>
      <dgm:t>
        <a:bodyPr/>
        <a:lstStyle/>
        <a:p>
          <a:endParaRPr lang="en-US"/>
        </a:p>
      </dgm:t>
    </dgm:pt>
    <dgm:pt modelId="{4E994969-B7B1-4BF8-9C72-4974C863F407}">
      <dgm:prSet/>
      <dgm:spPr/>
      <dgm:t>
        <a:bodyPr/>
        <a:lstStyle/>
        <a:p>
          <a:r>
            <a:rPr lang="en-US" dirty="0"/>
            <a:t>Healthcare : 7.6%</a:t>
          </a:r>
        </a:p>
      </dgm:t>
    </dgm:pt>
    <dgm:pt modelId="{3B3E2B56-027B-422B-BB01-D45C6046E6FA}" type="parTrans" cxnId="{F739617E-1949-4C6C-92FD-BBA4CF5D6BC5}">
      <dgm:prSet/>
      <dgm:spPr/>
      <dgm:t>
        <a:bodyPr/>
        <a:lstStyle/>
        <a:p>
          <a:endParaRPr lang="en-US"/>
        </a:p>
      </dgm:t>
    </dgm:pt>
    <dgm:pt modelId="{BDC2E8FA-494F-44A8-8E37-EB354D15F1F4}" type="sibTrans" cxnId="{F739617E-1949-4C6C-92FD-BBA4CF5D6BC5}">
      <dgm:prSet/>
      <dgm:spPr/>
      <dgm:t>
        <a:bodyPr/>
        <a:lstStyle/>
        <a:p>
          <a:endParaRPr lang="en-US"/>
        </a:p>
      </dgm:t>
    </dgm:pt>
    <dgm:pt modelId="{7DF14C1E-15BD-4253-90E0-9A0F0DDF82EA}">
      <dgm:prSet/>
      <dgm:spPr/>
      <dgm:t>
        <a:bodyPr/>
        <a:lstStyle/>
        <a:p>
          <a:r>
            <a:rPr lang="en-US" dirty="0"/>
            <a:t>Technology : 11.9%</a:t>
          </a:r>
        </a:p>
      </dgm:t>
    </dgm:pt>
    <dgm:pt modelId="{013C4A72-E6DF-4A4C-A883-D38DF77260E2}" type="parTrans" cxnId="{69F82D81-6260-47E9-AE37-B84C1B02847A}">
      <dgm:prSet/>
      <dgm:spPr/>
      <dgm:t>
        <a:bodyPr/>
        <a:lstStyle/>
        <a:p>
          <a:endParaRPr lang="en-IN"/>
        </a:p>
      </dgm:t>
    </dgm:pt>
    <dgm:pt modelId="{A03F5BA5-297F-46D3-B6DD-A33F7D03DDC3}" type="sibTrans" cxnId="{69F82D81-6260-47E9-AE37-B84C1B02847A}">
      <dgm:prSet/>
      <dgm:spPr/>
      <dgm:t>
        <a:bodyPr/>
        <a:lstStyle/>
        <a:p>
          <a:endParaRPr lang="en-IN"/>
        </a:p>
      </dgm:t>
    </dgm:pt>
    <dgm:pt modelId="{8D86752A-E5DB-4A93-8712-3B785AD7A7CD}">
      <dgm:prSet/>
      <dgm:spPr/>
      <dgm:t>
        <a:bodyPr/>
        <a:lstStyle/>
        <a:p>
          <a:r>
            <a:rPr lang="en-US" dirty="0"/>
            <a:t>Fashion and Retail : 10.1%</a:t>
          </a:r>
        </a:p>
      </dgm:t>
    </dgm:pt>
    <dgm:pt modelId="{698FC274-199B-4B2D-AC36-090475A13B00}" type="parTrans" cxnId="{35BB30F1-BEDD-41A1-BF25-7154710D2DB9}">
      <dgm:prSet/>
      <dgm:spPr/>
      <dgm:t>
        <a:bodyPr/>
        <a:lstStyle/>
        <a:p>
          <a:endParaRPr lang="en-IN"/>
        </a:p>
      </dgm:t>
    </dgm:pt>
    <dgm:pt modelId="{529D6324-F273-4840-80F7-1D1829115B77}" type="sibTrans" cxnId="{35BB30F1-BEDD-41A1-BF25-7154710D2DB9}">
      <dgm:prSet/>
      <dgm:spPr/>
      <dgm:t>
        <a:bodyPr/>
        <a:lstStyle/>
        <a:p>
          <a:endParaRPr lang="en-IN"/>
        </a:p>
      </dgm:t>
    </dgm:pt>
    <dgm:pt modelId="{02493B6D-C70C-4B5E-96A9-1B80DC1B56F0}">
      <dgm:prSet/>
      <dgm:spPr/>
      <dgm:t>
        <a:bodyPr/>
        <a:lstStyle/>
        <a:p>
          <a:r>
            <a:rPr lang="en-US" dirty="0"/>
            <a:t>Food and Beverage : 8.0%</a:t>
          </a:r>
        </a:p>
      </dgm:t>
    </dgm:pt>
    <dgm:pt modelId="{F8461AEF-5AAD-4AC5-83B0-A00925D60CBD}" type="parTrans" cxnId="{8F1A05DE-ADF4-47F9-BB25-B3791811EDA0}">
      <dgm:prSet/>
      <dgm:spPr/>
      <dgm:t>
        <a:bodyPr/>
        <a:lstStyle/>
        <a:p>
          <a:endParaRPr lang="en-IN"/>
        </a:p>
      </dgm:t>
    </dgm:pt>
    <dgm:pt modelId="{1179AC12-83DC-4262-8AC2-605462329AB5}" type="sibTrans" cxnId="{8F1A05DE-ADF4-47F9-BB25-B3791811EDA0}">
      <dgm:prSet/>
      <dgm:spPr/>
      <dgm:t>
        <a:bodyPr/>
        <a:lstStyle/>
        <a:p>
          <a:endParaRPr lang="en-IN"/>
        </a:p>
      </dgm:t>
    </dgm:pt>
    <dgm:pt modelId="{47386646-5553-4ECB-918B-B16D39C954B5}" type="pres">
      <dgm:prSet presAssocID="{E00BED11-FCA8-45AA-BC9E-F48AA13A0572}" presName="linear" presStyleCnt="0">
        <dgm:presLayoutVars>
          <dgm:animLvl val="lvl"/>
          <dgm:resizeHandles val="exact"/>
        </dgm:presLayoutVars>
      </dgm:prSet>
      <dgm:spPr/>
    </dgm:pt>
    <dgm:pt modelId="{E042E9C9-5076-4A1F-837B-5D61754B6D6C}" type="pres">
      <dgm:prSet presAssocID="{E8DA7814-E5F3-4B9A-A8DD-A507AAF6EC27}" presName="parentText" presStyleLbl="node1" presStyleIdx="0" presStyleCnt="7">
        <dgm:presLayoutVars>
          <dgm:chMax val="0"/>
          <dgm:bulletEnabled val="1"/>
        </dgm:presLayoutVars>
      </dgm:prSet>
      <dgm:spPr/>
    </dgm:pt>
    <dgm:pt modelId="{C706C72F-7C5B-4B04-AA37-395AEA6528BC}" type="pres">
      <dgm:prSet presAssocID="{D34A0ADE-3CD8-42EE-9F55-FA6BE6784E6A}" presName="spacer" presStyleCnt="0"/>
      <dgm:spPr/>
    </dgm:pt>
    <dgm:pt modelId="{C0CBA372-A8DE-4AB1-90DE-B8EE6B07768D}" type="pres">
      <dgm:prSet presAssocID="{D6C9C6F4-40CE-4D05-85C8-98D5A318165A}" presName="parentText" presStyleLbl="node1" presStyleIdx="1" presStyleCnt="7">
        <dgm:presLayoutVars>
          <dgm:chMax val="0"/>
          <dgm:bulletEnabled val="1"/>
        </dgm:presLayoutVars>
      </dgm:prSet>
      <dgm:spPr/>
    </dgm:pt>
    <dgm:pt modelId="{84EEA0AF-0443-451A-801A-7F4E29140C14}" type="pres">
      <dgm:prSet presAssocID="{52C8F4A0-170F-46E1-BFAF-46D3DEB7DA8A}" presName="spacer" presStyleCnt="0"/>
      <dgm:spPr/>
    </dgm:pt>
    <dgm:pt modelId="{76B56C0D-8D5B-44EF-A1DA-84DED9D4C133}" type="pres">
      <dgm:prSet presAssocID="{68B9F3A1-D6DE-4B0B-A0C7-2678CE7C676F}" presName="parentText" presStyleLbl="node1" presStyleIdx="2" presStyleCnt="7">
        <dgm:presLayoutVars>
          <dgm:chMax val="0"/>
          <dgm:bulletEnabled val="1"/>
        </dgm:presLayoutVars>
      </dgm:prSet>
      <dgm:spPr/>
    </dgm:pt>
    <dgm:pt modelId="{0D93B1E7-583C-406D-8092-B627107E5FF0}" type="pres">
      <dgm:prSet presAssocID="{51F3277B-0214-47B4-A296-84A36C5273F0}" presName="spacer" presStyleCnt="0"/>
      <dgm:spPr/>
    </dgm:pt>
    <dgm:pt modelId="{695E8A97-BE38-41CD-A7C2-8F6BA294290C}" type="pres">
      <dgm:prSet presAssocID="{7DF14C1E-15BD-4253-90E0-9A0F0DDF82EA}" presName="parentText" presStyleLbl="node1" presStyleIdx="3" presStyleCnt="7">
        <dgm:presLayoutVars>
          <dgm:chMax val="0"/>
          <dgm:bulletEnabled val="1"/>
        </dgm:presLayoutVars>
      </dgm:prSet>
      <dgm:spPr/>
    </dgm:pt>
    <dgm:pt modelId="{453C0E9F-579F-44B0-A254-B89BCECA1F6F}" type="pres">
      <dgm:prSet presAssocID="{A03F5BA5-297F-46D3-B6DD-A33F7D03DDC3}" presName="spacer" presStyleCnt="0"/>
      <dgm:spPr/>
    </dgm:pt>
    <dgm:pt modelId="{7C1F2ED7-9962-446C-A7C8-B21CCDCC0AB8}" type="pres">
      <dgm:prSet presAssocID="{8D86752A-E5DB-4A93-8712-3B785AD7A7CD}" presName="parentText" presStyleLbl="node1" presStyleIdx="4" presStyleCnt="7">
        <dgm:presLayoutVars>
          <dgm:chMax val="0"/>
          <dgm:bulletEnabled val="1"/>
        </dgm:presLayoutVars>
      </dgm:prSet>
      <dgm:spPr/>
    </dgm:pt>
    <dgm:pt modelId="{848E8C26-492F-47C5-A3FD-E682B0D45DC0}" type="pres">
      <dgm:prSet presAssocID="{529D6324-F273-4840-80F7-1D1829115B77}" presName="spacer" presStyleCnt="0"/>
      <dgm:spPr/>
    </dgm:pt>
    <dgm:pt modelId="{3B80E5C4-FF97-41F1-AE8A-4E41EC47607A}" type="pres">
      <dgm:prSet presAssocID="{02493B6D-C70C-4B5E-96A9-1B80DC1B56F0}" presName="parentText" presStyleLbl="node1" presStyleIdx="5" presStyleCnt="7">
        <dgm:presLayoutVars>
          <dgm:chMax val="0"/>
          <dgm:bulletEnabled val="1"/>
        </dgm:presLayoutVars>
      </dgm:prSet>
      <dgm:spPr/>
    </dgm:pt>
    <dgm:pt modelId="{1F42578B-66C5-4523-9BE7-13217D9C6542}" type="pres">
      <dgm:prSet presAssocID="{1179AC12-83DC-4262-8AC2-605462329AB5}" presName="spacer" presStyleCnt="0"/>
      <dgm:spPr/>
    </dgm:pt>
    <dgm:pt modelId="{130BDCDA-B2BE-4354-83C1-F8B05B0C8F5A}" type="pres">
      <dgm:prSet presAssocID="{4E994969-B7B1-4BF8-9C72-4974C863F407}" presName="parentText" presStyleLbl="node1" presStyleIdx="6" presStyleCnt="7">
        <dgm:presLayoutVars>
          <dgm:chMax val="0"/>
          <dgm:bulletEnabled val="1"/>
        </dgm:presLayoutVars>
      </dgm:prSet>
      <dgm:spPr/>
    </dgm:pt>
  </dgm:ptLst>
  <dgm:cxnLst>
    <dgm:cxn modelId="{2D67E80E-BCBA-4118-B189-A2281D87A9FD}" type="presOf" srcId="{D6C9C6F4-40CE-4D05-85C8-98D5A318165A}" destId="{C0CBA372-A8DE-4AB1-90DE-B8EE6B07768D}" srcOrd="0" destOrd="0" presId="urn:microsoft.com/office/officeart/2005/8/layout/vList2"/>
    <dgm:cxn modelId="{42C0115F-4D48-4FFF-98F9-77263871CC27}" srcId="{E00BED11-FCA8-45AA-BC9E-F48AA13A0572}" destId="{68B9F3A1-D6DE-4B0B-A0C7-2678CE7C676F}" srcOrd="2" destOrd="0" parTransId="{A6DD9B6C-9A6B-4E84-9CF0-F15DB006EDCD}" sibTransId="{51F3277B-0214-47B4-A296-84A36C5273F0}"/>
    <dgm:cxn modelId="{29089A67-8CE4-40C4-8FB9-87CC4BCF9286}" srcId="{E00BED11-FCA8-45AA-BC9E-F48AA13A0572}" destId="{E8DA7814-E5F3-4B9A-A8DD-A507AAF6EC27}" srcOrd="0" destOrd="0" parTransId="{3ADE79A5-DD87-4FC4-9FEB-2623F933D574}" sibTransId="{D34A0ADE-3CD8-42EE-9F55-FA6BE6784E6A}"/>
    <dgm:cxn modelId="{D6A0D24A-C812-41E4-AEAC-FBA87C755243}" type="presOf" srcId="{E8DA7814-E5F3-4B9A-A8DD-A507AAF6EC27}" destId="{E042E9C9-5076-4A1F-837B-5D61754B6D6C}" srcOrd="0" destOrd="0" presId="urn:microsoft.com/office/officeart/2005/8/layout/vList2"/>
    <dgm:cxn modelId="{B22AF853-EFDC-4C31-9DB5-AFE0A53D0D38}" type="presOf" srcId="{E00BED11-FCA8-45AA-BC9E-F48AA13A0572}" destId="{47386646-5553-4ECB-918B-B16D39C954B5}" srcOrd="0" destOrd="0" presId="urn:microsoft.com/office/officeart/2005/8/layout/vList2"/>
    <dgm:cxn modelId="{F739617E-1949-4C6C-92FD-BBA4CF5D6BC5}" srcId="{E00BED11-FCA8-45AA-BC9E-F48AA13A0572}" destId="{4E994969-B7B1-4BF8-9C72-4974C863F407}" srcOrd="6" destOrd="0" parTransId="{3B3E2B56-027B-422B-BB01-D45C6046E6FA}" sibTransId="{BDC2E8FA-494F-44A8-8E37-EB354D15F1F4}"/>
    <dgm:cxn modelId="{69F82D81-6260-47E9-AE37-B84C1B02847A}" srcId="{E00BED11-FCA8-45AA-BC9E-F48AA13A0572}" destId="{7DF14C1E-15BD-4253-90E0-9A0F0DDF82EA}" srcOrd="3" destOrd="0" parTransId="{013C4A72-E6DF-4A4C-A883-D38DF77260E2}" sibTransId="{A03F5BA5-297F-46D3-B6DD-A33F7D03DDC3}"/>
    <dgm:cxn modelId="{892A5D82-FEA2-4542-952E-9EC21D982432}" type="presOf" srcId="{7DF14C1E-15BD-4253-90E0-9A0F0DDF82EA}" destId="{695E8A97-BE38-41CD-A7C2-8F6BA294290C}" srcOrd="0" destOrd="0" presId="urn:microsoft.com/office/officeart/2005/8/layout/vList2"/>
    <dgm:cxn modelId="{353B1798-48F7-4DA5-BE5D-F7BEE4094DAF}" type="presOf" srcId="{02493B6D-C70C-4B5E-96A9-1B80DC1B56F0}" destId="{3B80E5C4-FF97-41F1-AE8A-4E41EC47607A}" srcOrd="0" destOrd="0" presId="urn:microsoft.com/office/officeart/2005/8/layout/vList2"/>
    <dgm:cxn modelId="{694EE299-86AE-452F-80F4-AE41B54DC205}" type="presOf" srcId="{8D86752A-E5DB-4A93-8712-3B785AD7A7CD}" destId="{7C1F2ED7-9962-446C-A7C8-B21CCDCC0AB8}" srcOrd="0" destOrd="0" presId="urn:microsoft.com/office/officeart/2005/8/layout/vList2"/>
    <dgm:cxn modelId="{4036A4B1-99EF-4A33-BA42-131F3DB76340}" type="presOf" srcId="{4E994969-B7B1-4BF8-9C72-4974C863F407}" destId="{130BDCDA-B2BE-4354-83C1-F8B05B0C8F5A}" srcOrd="0" destOrd="0" presId="urn:microsoft.com/office/officeart/2005/8/layout/vList2"/>
    <dgm:cxn modelId="{5F33AAD6-21F3-4185-93AE-CEF97BD48096}" srcId="{E00BED11-FCA8-45AA-BC9E-F48AA13A0572}" destId="{D6C9C6F4-40CE-4D05-85C8-98D5A318165A}" srcOrd="1" destOrd="0" parTransId="{817451D4-4521-4EC9-AC5E-A21C65932337}" sibTransId="{52C8F4A0-170F-46E1-BFAF-46D3DEB7DA8A}"/>
    <dgm:cxn modelId="{8F1A05DE-ADF4-47F9-BB25-B3791811EDA0}" srcId="{E00BED11-FCA8-45AA-BC9E-F48AA13A0572}" destId="{02493B6D-C70C-4B5E-96A9-1B80DC1B56F0}" srcOrd="5" destOrd="0" parTransId="{F8461AEF-5AAD-4AC5-83B0-A00925D60CBD}" sibTransId="{1179AC12-83DC-4262-8AC2-605462329AB5}"/>
    <dgm:cxn modelId="{B806CDE2-742C-4FD3-8BA8-E8EE2968EBDC}" type="presOf" srcId="{68B9F3A1-D6DE-4B0B-A0C7-2678CE7C676F}" destId="{76B56C0D-8D5B-44EF-A1DA-84DED9D4C133}" srcOrd="0" destOrd="0" presId="urn:microsoft.com/office/officeart/2005/8/layout/vList2"/>
    <dgm:cxn modelId="{35BB30F1-BEDD-41A1-BF25-7154710D2DB9}" srcId="{E00BED11-FCA8-45AA-BC9E-F48AA13A0572}" destId="{8D86752A-E5DB-4A93-8712-3B785AD7A7CD}" srcOrd="4" destOrd="0" parTransId="{698FC274-199B-4B2D-AC36-090475A13B00}" sibTransId="{529D6324-F273-4840-80F7-1D1829115B77}"/>
    <dgm:cxn modelId="{006BAA94-42CD-44BE-8654-3095B78BDEC4}" type="presParOf" srcId="{47386646-5553-4ECB-918B-B16D39C954B5}" destId="{E042E9C9-5076-4A1F-837B-5D61754B6D6C}" srcOrd="0" destOrd="0" presId="urn:microsoft.com/office/officeart/2005/8/layout/vList2"/>
    <dgm:cxn modelId="{30B37E23-A4AF-4557-B64A-28686D6891F6}" type="presParOf" srcId="{47386646-5553-4ECB-918B-B16D39C954B5}" destId="{C706C72F-7C5B-4B04-AA37-395AEA6528BC}" srcOrd="1" destOrd="0" presId="urn:microsoft.com/office/officeart/2005/8/layout/vList2"/>
    <dgm:cxn modelId="{B46BF8D1-E03A-4A75-A206-3D1A0A2EE899}" type="presParOf" srcId="{47386646-5553-4ECB-918B-B16D39C954B5}" destId="{C0CBA372-A8DE-4AB1-90DE-B8EE6B07768D}" srcOrd="2" destOrd="0" presId="urn:microsoft.com/office/officeart/2005/8/layout/vList2"/>
    <dgm:cxn modelId="{23783C06-9A20-4589-9811-3EAB5D5773D9}" type="presParOf" srcId="{47386646-5553-4ECB-918B-B16D39C954B5}" destId="{84EEA0AF-0443-451A-801A-7F4E29140C14}" srcOrd="3" destOrd="0" presId="urn:microsoft.com/office/officeart/2005/8/layout/vList2"/>
    <dgm:cxn modelId="{05EA6B15-E7C8-49BD-8C9C-42CF11BC6E32}" type="presParOf" srcId="{47386646-5553-4ECB-918B-B16D39C954B5}" destId="{76B56C0D-8D5B-44EF-A1DA-84DED9D4C133}" srcOrd="4" destOrd="0" presId="urn:microsoft.com/office/officeart/2005/8/layout/vList2"/>
    <dgm:cxn modelId="{59E13872-73F3-46E3-84DA-E919B60CF676}" type="presParOf" srcId="{47386646-5553-4ECB-918B-B16D39C954B5}" destId="{0D93B1E7-583C-406D-8092-B627107E5FF0}" srcOrd="5" destOrd="0" presId="urn:microsoft.com/office/officeart/2005/8/layout/vList2"/>
    <dgm:cxn modelId="{F4CB5CB5-AAF9-4531-BFC5-1B78B8686298}" type="presParOf" srcId="{47386646-5553-4ECB-918B-B16D39C954B5}" destId="{695E8A97-BE38-41CD-A7C2-8F6BA294290C}" srcOrd="6" destOrd="0" presId="urn:microsoft.com/office/officeart/2005/8/layout/vList2"/>
    <dgm:cxn modelId="{2C3ADA9B-B61D-47D2-BB85-E7705728E627}" type="presParOf" srcId="{47386646-5553-4ECB-918B-B16D39C954B5}" destId="{453C0E9F-579F-44B0-A254-B89BCECA1F6F}" srcOrd="7" destOrd="0" presId="urn:microsoft.com/office/officeart/2005/8/layout/vList2"/>
    <dgm:cxn modelId="{BF699E06-8B98-4F9C-ACC5-22186931B942}" type="presParOf" srcId="{47386646-5553-4ECB-918B-B16D39C954B5}" destId="{7C1F2ED7-9962-446C-A7C8-B21CCDCC0AB8}" srcOrd="8" destOrd="0" presId="urn:microsoft.com/office/officeart/2005/8/layout/vList2"/>
    <dgm:cxn modelId="{598C13B4-8BDA-4467-8B79-0A74DADF42D4}" type="presParOf" srcId="{47386646-5553-4ECB-918B-B16D39C954B5}" destId="{848E8C26-492F-47C5-A3FD-E682B0D45DC0}" srcOrd="9" destOrd="0" presId="urn:microsoft.com/office/officeart/2005/8/layout/vList2"/>
    <dgm:cxn modelId="{340DF571-5A2E-4F1B-A6EC-D35CA53F5174}" type="presParOf" srcId="{47386646-5553-4ECB-918B-B16D39C954B5}" destId="{3B80E5C4-FF97-41F1-AE8A-4E41EC47607A}" srcOrd="10" destOrd="0" presId="urn:microsoft.com/office/officeart/2005/8/layout/vList2"/>
    <dgm:cxn modelId="{5B963B85-7134-4075-A642-FA5B82C997F6}" type="presParOf" srcId="{47386646-5553-4ECB-918B-B16D39C954B5}" destId="{1F42578B-66C5-4523-9BE7-13217D9C6542}" srcOrd="11" destOrd="0" presId="urn:microsoft.com/office/officeart/2005/8/layout/vList2"/>
    <dgm:cxn modelId="{946EF297-5516-477D-A88C-0A851B2AD3B5}" type="presParOf" srcId="{47386646-5553-4ECB-918B-B16D39C954B5}" destId="{130BDCDA-B2BE-4354-83C1-F8B05B0C8F5A}" srcOrd="1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7B3C88-DA4B-4711-BB2F-3EE06B77D2FB}">
      <dsp:nvSpPr>
        <dsp:cNvPr id="0" name=""/>
        <dsp:cNvSpPr/>
      </dsp:nvSpPr>
      <dsp:spPr>
        <a:xfrm>
          <a:off x="0" y="369570"/>
          <a:ext cx="6900512" cy="6300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6B21EB1-46AA-4876-ABB9-44F75D3C21EE}">
      <dsp:nvSpPr>
        <dsp:cNvPr id="0" name=""/>
        <dsp:cNvSpPr/>
      </dsp:nvSpPr>
      <dsp:spPr>
        <a:xfrm>
          <a:off x="345025" y="570"/>
          <a:ext cx="4830358" cy="73800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1111250">
            <a:lnSpc>
              <a:spcPct val="90000"/>
            </a:lnSpc>
            <a:spcBef>
              <a:spcPct val="0"/>
            </a:spcBef>
            <a:spcAft>
              <a:spcPct val="35000"/>
            </a:spcAft>
            <a:buNone/>
          </a:pPr>
          <a:r>
            <a:rPr lang="en-IN" sz="2500" kern="1200" dirty="0"/>
            <a:t>Pandas </a:t>
          </a:r>
          <a:endParaRPr lang="en-US" sz="2500" kern="1200" dirty="0"/>
        </a:p>
      </dsp:txBody>
      <dsp:txXfrm>
        <a:off x="381051" y="36596"/>
        <a:ext cx="4758306" cy="665948"/>
      </dsp:txXfrm>
    </dsp:sp>
    <dsp:sp modelId="{14C66280-7C57-43A4-A53E-B7C7E62A010D}">
      <dsp:nvSpPr>
        <dsp:cNvPr id="0" name=""/>
        <dsp:cNvSpPr/>
      </dsp:nvSpPr>
      <dsp:spPr>
        <a:xfrm>
          <a:off x="0" y="1503570"/>
          <a:ext cx="6900512" cy="630000"/>
        </a:xfrm>
        <a:prstGeom prst="rect">
          <a:avLst/>
        </a:prstGeom>
        <a:solidFill>
          <a:schemeClr val="lt1">
            <a:alpha val="90000"/>
            <a:hueOff val="0"/>
            <a:satOff val="0"/>
            <a:lumOff val="0"/>
            <a:alphaOff val="0"/>
          </a:schemeClr>
        </a:solidFill>
        <a:ln w="12700" cap="flat" cmpd="sng" algn="ctr">
          <a:solidFill>
            <a:schemeClr val="accent5">
              <a:hueOff val="-1689636"/>
              <a:satOff val="-4355"/>
              <a:lumOff val="-2941"/>
              <a:alphaOff val="0"/>
            </a:schemeClr>
          </a:solidFill>
          <a:prstDash val="solid"/>
          <a:miter lim="800000"/>
        </a:ln>
        <a:effectLst/>
      </dsp:spPr>
      <dsp:style>
        <a:lnRef idx="2">
          <a:scrgbClr r="0" g="0" b="0"/>
        </a:lnRef>
        <a:fillRef idx="1">
          <a:scrgbClr r="0" g="0" b="0"/>
        </a:fillRef>
        <a:effectRef idx="0">
          <a:scrgbClr r="0" g="0" b="0"/>
        </a:effectRef>
        <a:fontRef idx="minor"/>
      </dsp:style>
    </dsp:sp>
    <dsp:sp modelId="{09E624D0-A3FD-47CB-B716-5675B286E9C2}">
      <dsp:nvSpPr>
        <dsp:cNvPr id="0" name=""/>
        <dsp:cNvSpPr/>
      </dsp:nvSpPr>
      <dsp:spPr>
        <a:xfrm>
          <a:off x="345025" y="1134570"/>
          <a:ext cx="4830358" cy="738000"/>
        </a:xfrm>
        <a:prstGeom prst="round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1111250">
            <a:lnSpc>
              <a:spcPct val="90000"/>
            </a:lnSpc>
            <a:spcBef>
              <a:spcPct val="0"/>
            </a:spcBef>
            <a:spcAft>
              <a:spcPct val="35000"/>
            </a:spcAft>
            <a:buNone/>
          </a:pPr>
          <a:r>
            <a:rPr lang="en-IN" sz="2500" kern="1200" dirty="0"/>
            <a:t>Seaborn</a:t>
          </a:r>
          <a:endParaRPr lang="en-US" sz="2500" kern="1200" dirty="0"/>
        </a:p>
      </dsp:txBody>
      <dsp:txXfrm>
        <a:off x="381051" y="1170596"/>
        <a:ext cx="4758306" cy="665948"/>
      </dsp:txXfrm>
    </dsp:sp>
    <dsp:sp modelId="{451D57B5-9FEA-4460-AFB6-C69E5FD4B38D}">
      <dsp:nvSpPr>
        <dsp:cNvPr id="0" name=""/>
        <dsp:cNvSpPr/>
      </dsp:nvSpPr>
      <dsp:spPr>
        <a:xfrm>
          <a:off x="0" y="2637570"/>
          <a:ext cx="6900512" cy="630000"/>
        </a:xfrm>
        <a:prstGeom prst="rect">
          <a:avLst/>
        </a:prstGeom>
        <a:solidFill>
          <a:schemeClr val="lt1">
            <a:alpha val="90000"/>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sp>
    <dsp:sp modelId="{BC0850B7-2CA2-460D-8758-E22E31BC4DA1}">
      <dsp:nvSpPr>
        <dsp:cNvPr id="0" name=""/>
        <dsp:cNvSpPr/>
      </dsp:nvSpPr>
      <dsp:spPr>
        <a:xfrm>
          <a:off x="345025" y="2268570"/>
          <a:ext cx="4830358" cy="73800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1111250">
            <a:lnSpc>
              <a:spcPct val="90000"/>
            </a:lnSpc>
            <a:spcBef>
              <a:spcPct val="0"/>
            </a:spcBef>
            <a:spcAft>
              <a:spcPct val="35000"/>
            </a:spcAft>
            <a:buNone/>
          </a:pPr>
          <a:r>
            <a:rPr lang="en-IN" sz="2500" kern="1200" dirty="0" err="1"/>
            <a:t>Numpy</a:t>
          </a:r>
          <a:endParaRPr lang="en-US" sz="2500" kern="1200"/>
        </a:p>
      </dsp:txBody>
      <dsp:txXfrm>
        <a:off x="381051" y="2304596"/>
        <a:ext cx="4758306" cy="665948"/>
      </dsp:txXfrm>
    </dsp:sp>
    <dsp:sp modelId="{31445D1B-D7B1-4F79-8D77-2AD5080DB87E}">
      <dsp:nvSpPr>
        <dsp:cNvPr id="0" name=""/>
        <dsp:cNvSpPr/>
      </dsp:nvSpPr>
      <dsp:spPr>
        <a:xfrm>
          <a:off x="0" y="3771570"/>
          <a:ext cx="6900512" cy="630000"/>
        </a:xfrm>
        <a:prstGeom prst="rect">
          <a:avLst/>
        </a:prstGeom>
        <a:solidFill>
          <a:schemeClr val="lt1">
            <a:alpha val="90000"/>
            <a:hueOff val="0"/>
            <a:satOff val="0"/>
            <a:lumOff val="0"/>
            <a:alphaOff val="0"/>
          </a:schemeClr>
        </a:solidFill>
        <a:ln w="12700" cap="flat" cmpd="sng" algn="ctr">
          <a:solidFill>
            <a:schemeClr val="accent5">
              <a:hueOff val="-5068907"/>
              <a:satOff val="-13064"/>
              <a:lumOff val="-8824"/>
              <a:alphaOff val="0"/>
            </a:schemeClr>
          </a:solidFill>
          <a:prstDash val="solid"/>
          <a:miter lim="800000"/>
        </a:ln>
        <a:effectLst/>
      </dsp:spPr>
      <dsp:style>
        <a:lnRef idx="2">
          <a:scrgbClr r="0" g="0" b="0"/>
        </a:lnRef>
        <a:fillRef idx="1">
          <a:scrgbClr r="0" g="0" b="0"/>
        </a:fillRef>
        <a:effectRef idx="0">
          <a:scrgbClr r="0" g="0" b="0"/>
        </a:effectRef>
        <a:fontRef idx="minor"/>
      </dsp:style>
    </dsp:sp>
    <dsp:sp modelId="{7BB2D937-CF12-4294-A608-EF62E2F1B32C}">
      <dsp:nvSpPr>
        <dsp:cNvPr id="0" name=""/>
        <dsp:cNvSpPr/>
      </dsp:nvSpPr>
      <dsp:spPr>
        <a:xfrm>
          <a:off x="345025" y="3402570"/>
          <a:ext cx="4830358" cy="738000"/>
        </a:xfrm>
        <a:prstGeom prst="round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1111250">
            <a:lnSpc>
              <a:spcPct val="90000"/>
            </a:lnSpc>
            <a:spcBef>
              <a:spcPct val="0"/>
            </a:spcBef>
            <a:spcAft>
              <a:spcPct val="35000"/>
            </a:spcAft>
            <a:buNone/>
          </a:pPr>
          <a:r>
            <a:rPr lang="en-IN" sz="2500" kern="1200"/>
            <a:t>Matplotlib.piplot</a:t>
          </a:r>
          <a:endParaRPr lang="en-US" sz="2500" kern="1200"/>
        </a:p>
      </dsp:txBody>
      <dsp:txXfrm>
        <a:off x="381051" y="3438596"/>
        <a:ext cx="4758306" cy="665948"/>
      </dsp:txXfrm>
    </dsp:sp>
    <dsp:sp modelId="{CAF4B8EB-BA64-4324-9634-A62A29C11A53}">
      <dsp:nvSpPr>
        <dsp:cNvPr id="0" name=""/>
        <dsp:cNvSpPr/>
      </dsp:nvSpPr>
      <dsp:spPr>
        <a:xfrm>
          <a:off x="0" y="4905570"/>
          <a:ext cx="6900512" cy="630000"/>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 modelId="{74725E3F-6F60-47FD-A357-4D11D5DBAB82}">
      <dsp:nvSpPr>
        <dsp:cNvPr id="0" name=""/>
        <dsp:cNvSpPr/>
      </dsp:nvSpPr>
      <dsp:spPr>
        <a:xfrm>
          <a:off x="345025" y="4536570"/>
          <a:ext cx="4830358" cy="73800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1111250">
            <a:lnSpc>
              <a:spcPct val="90000"/>
            </a:lnSpc>
            <a:spcBef>
              <a:spcPct val="0"/>
            </a:spcBef>
            <a:spcAft>
              <a:spcPct val="35000"/>
            </a:spcAft>
            <a:buNone/>
          </a:pPr>
          <a:r>
            <a:rPr lang="en-IN" sz="2500" kern="1200"/>
            <a:t>Matplotlib.im</a:t>
          </a:r>
          <a:endParaRPr lang="en-US" sz="2500" kern="1200"/>
        </a:p>
      </dsp:txBody>
      <dsp:txXfrm>
        <a:off x="381051" y="4572596"/>
        <a:ext cx="4758306" cy="6659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8FC88C-CABE-4A20-A7C3-D114016D6E79}">
      <dsp:nvSpPr>
        <dsp:cNvPr id="0" name=""/>
        <dsp:cNvSpPr/>
      </dsp:nvSpPr>
      <dsp:spPr>
        <a:xfrm>
          <a:off x="0" y="106410"/>
          <a:ext cx="6900512" cy="7160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kern="1200"/>
            <a:t>Reading and Understanding the Billionaires Statistics Dataset (2023) fro</a:t>
          </a:r>
          <a:r>
            <a:rPr lang="en-US" sz="1800" kern="1200"/>
            <a:t>m Kaggle</a:t>
          </a:r>
        </a:p>
      </dsp:txBody>
      <dsp:txXfrm>
        <a:off x="34954" y="141364"/>
        <a:ext cx="6830604" cy="646132"/>
      </dsp:txXfrm>
    </dsp:sp>
    <dsp:sp modelId="{C930FCDA-E2A0-498A-B8E7-D3B665B0E516}">
      <dsp:nvSpPr>
        <dsp:cNvPr id="0" name=""/>
        <dsp:cNvSpPr/>
      </dsp:nvSpPr>
      <dsp:spPr>
        <a:xfrm>
          <a:off x="0" y="874290"/>
          <a:ext cx="6900512" cy="716040"/>
        </a:xfrm>
        <a:prstGeom prst="roundRect">
          <a:avLst/>
        </a:prstGeom>
        <a:solidFill>
          <a:schemeClr val="accent2">
            <a:hueOff val="-242561"/>
            <a:satOff val="-13988"/>
            <a:lumOff val="14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kern="1200"/>
            <a:t>Understanding the Data/ Getting some domain knowledge on Data</a:t>
          </a:r>
          <a:endParaRPr lang="en-US" sz="1800" kern="1200"/>
        </a:p>
      </dsp:txBody>
      <dsp:txXfrm>
        <a:off x="34954" y="909244"/>
        <a:ext cx="6830604" cy="646132"/>
      </dsp:txXfrm>
    </dsp:sp>
    <dsp:sp modelId="{01F0218A-914F-4E2B-A45F-2ECDE159E6D2}">
      <dsp:nvSpPr>
        <dsp:cNvPr id="0" name=""/>
        <dsp:cNvSpPr/>
      </dsp:nvSpPr>
      <dsp:spPr>
        <a:xfrm>
          <a:off x="0" y="1642170"/>
          <a:ext cx="6900512" cy="716040"/>
        </a:xfrm>
        <a:prstGeom prst="round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kern="1200"/>
            <a:t>Replacing junk Values using NaN values</a:t>
          </a:r>
          <a:endParaRPr lang="en-US" sz="1800" kern="1200"/>
        </a:p>
      </dsp:txBody>
      <dsp:txXfrm>
        <a:off x="34954" y="1677124"/>
        <a:ext cx="6830604" cy="646132"/>
      </dsp:txXfrm>
    </dsp:sp>
    <dsp:sp modelId="{42C9A81C-3E09-486C-A51E-DAFCD813A539}">
      <dsp:nvSpPr>
        <dsp:cNvPr id="0" name=""/>
        <dsp:cNvSpPr/>
      </dsp:nvSpPr>
      <dsp:spPr>
        <a:xfrm>
          <a:off x="0" y="2410050"/>
          <a:ext cx="6900512" cy="716040"/>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C</a:t>
          </a:r>
          <a:r>
            <a:rPr lang="en-US" sz="1800" b="0" kern="1200"/>
            <a:t>onverting each and every column to its respective dataType</a:t>
          </a:r>
          <a:endParaRPr lang="en-US" sz="1800" kern="1200"/>
        </a:p>
      </dsp:txBody>
      <dsp:txXfrm>
        <a:off x="34954" y="2445004"/>
        <a:ext cx="6830604" cy="646132"/>
      </dsp:txXfrm>
    </dsp:sp>
    <dsp:sp modelId="{D78C9799-F72C-4A2E-8857-484B8895628A}">
      <dsp:nvSpPr>
        <dsp:cNvPr id="0" name=""/>
        <dsp:cNvSpPr/>
      </dsp:nvSpPr>
      <dsp:spPr>
        <a:xfrm>
          <a:off x="0" y="3177930"/>
          <a:ext cx="6900512" cy="716040"/>
        </a:xfrm>
        <a:prstGeom prst="round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kern="1200"/>
            <a:t>Replacing NaN values with some meaningful values</a:t>
          </a:r>
          <a:endParaRPr lang="en-US" sz="1800" kern="1200"/>
        </a:p>
      </dsp:txBody>
      <dsp:txXfrm>
        <a:off x="34954" y="3212884"/>
        <a:ext cx="6830604" cy="646132"/>
      </dsp:txXfrm>
    </dsp:sp>
    <dsp:sp modelId="{2924E2CD-7812-40D5-A5C7-B382A4571E5E}">
      <dsp:nvSpPr>
        <dsp:cNvPr id="0" name=""/>
        <dsp:cNvSpPr/>
      </dsp:nvSpPr>
      <dsp:spPr>
        <a:xfrm>
          <a:off x="0" y="3945810"/>
          <a:ext cx="6900512" cy="716040"/>
        </a:xfrm>
        <a:prstGeom prst="roundRect">
          <a:avLst/>
        </a:prstGeom>
        <a:solidFill>
          <a:schemeClr val="accent2">
            <a:hueOff val="-1212803"/>
            <a:satOff val="-69940"/>
            <a:lumOff val="71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kern="1200"/>
            <a:t>Droping unwanted columns, duplicated columns and duplicated rows</a:t>
          </a:r>
          <a:endParaRPr lang="en-US" sz="1800" kern="1200"/>
        </a:p>
      </dsp:txBody>
      <dsp:txXfrm>
        <a:off x="34954" y="3980764"/>
        <a:ext cx="6830604" cy="646132"/>
      </dsp:txXfrm>
    </dsp:sp>
    <dsp:sp modelId="{11A962EE-52F8-4C7A-9568-260D47502C90}">
      <dsp:nvSpPr>
        <dsp:cNvPr id="0" name=""/>
        <dsp:cNvSpPr/>
      </dsp:nvSpPr>
      <dsp:spPr>
        <a:xfrm>
          <a:off x="0" y="4713690"/>
          <a:ext cx="6900512" cy="71604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kern="1200"/>
            <a:t>Saving the pure/cleaned dataset in the desirable format</a:t>
          </a:r>
          <a:endParaRPr lang="en-US" sz="1800" kern="1200"/>
        </a:p>
      </dsp:txBody>
      <dsp:txXfrm>
        <a:off x="34954" y="4748644"/>
        <a:ext cx="6830604" cy="64613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D3A045-0EFA-4074-8A8A-69454896219B}">
      <dsp:nvSpPr>
        <dsp:cNvPr id="0" name=""/>
        <dsp:cNvSpPr/>
      </dsp:nvSpPr>
      <dsp:spPr>
        <a:xfrm>
          <a:off x="1848780" y="1033914"/>
          <a:ext cx="393413" cy="91440"/>
        </a:xfrm>
        <a:custGeom>
          <a:avLst/>
          <a:gdLst/>
          <a:ahLst/>
          <a:cxnLst/>
          <a:rect l="0" t="0" r="0" b="0"/>
          <a:pathLst>
            <a:path>
              <a:moveTo>
                <a:pt x="0" y="45720"/>
              </a:moveTo>
              <a:lnTo>
                <a:pt x="393413"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34887" y="1077514"/>
        <a:ext cx="21200" cy="4240"/>
      </dsp:txXfrm>
    </dsp:sp>
    <dsp:sp modelId="{E22F7E04-051D-40C8-897B-6473632C488B}">
      <dsp:nvSpPr>
        <dsp:cNvPr id="0" name=""/>
        <dsp:cNvSpPr/>
      </dsp:nvSpPr>
      <dsp:spPr>
        <a:xfrm>
          <a:off x="7043" y="526573"/>
          <a:ext cx="1843537" cy="110612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dirty="0"/>
            <a:t>Analysing the Cleaned Data set according to the criteria’s –</a:t>
          </a:r>
          <a:endParaRPr lang="en-US" sz="1600" kern="1200" dirty="0"/>
        </a:p>
      </dsp:txBody>
      <dsp:txXfrm>
        <a:off x="7043" y="526573"/>
        <a:ext cx="1843537" cy="1106122"/>
      </dsp:txXfrm>
    </dsp:sp>
    <dsp:sp modelId="{AFAB6D80-F146-433E-A638-255AE36124DA}">
      <dsp:nvSpPr>
        <dsp:cNvPr id="0" name=""/>
        <dsp:cNvSpPr/>
      </dsp:nvSpPr>
      <dsp:spPr>
        <a:xfrm>
          <a:off x="4116332" y="1033914"/>
          <a:ext cx="393413" cy="91440"/>
        </a:xfrm>
        <a:custGeom>
          <a:avLst/>
          <a:gdLst/>
          <a:ahLst/>
          <a:cxnLst/>
          <a:rect l="0" t="0" r="0" b="0"/>
          <a:pathLst>
            <a:path>
              <a:moveTo>
                <a:pt x="0" y="45720"/>
              </a:moveTo>
              <a:lnTo>
                <a:pt x="393413"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02438" y="1077514"/>
        <a:ext cx="21200" cy="4240"/>
      </dsp:txXfrm>
    </dsp:sp>
    <dsp:sp modelId="{FB4FBF8B-26F7-4372-9F01-723A96A4DC50}">
      <dsp:nvSpPr>
        <dsp:cNvPr id="0" name=""/>
        <dsp:cNvSpPr/>
      </dsp:nvSpPr>
      <dsp:spPr>
        <a:xfrm>
          <a:off x="2274594" y="526573"/>
          <a:ext cx="1843537" cy="110612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a:t>Data Visualization on Billionaires Business Category</a:t>
          </a:r>
          <a:endParaRPr lang="en-US" sz="1600" kern="1200"/>
        </a:p>
      </dsp:txBody>
      <dsp:txXfrm>
        <a:off x="2274594" y="526573"/>
        <a:ext cx="1843537" cy="1106122"/>
      </dsp:txXfrm>
    </dsp:sp>
    <dsp:sp modelId="{F7655A31-1615-40A1-99FB-0FE1894B5500}">
      <dsp:nvSpPr>
        <dsp:cNvPr id="0" name=""/>
        <dsp:cNvSpPr/>
      </dsp:nvSpPr>
      <dsp:spPr>
        <a:xfrm>
          <a:off x="6383883" y="1033914"/>
          <a:ext cx="393413" cy="91440"/>
        </a:xfrm>
        <a:custGeom>
          <a:avLst/>
          <a:gdLst/>
          <a:ahLst/>
          <a:cxnLst/>
          <a:rect l="0" t="0" r="0" b="0"/>
          <a:pathLst>
            <a:path>
              <a:moveTo>
                <a:pt x="0" y="45720"/>
              </a:moveTo>
              <a:lnTo>
                <a:pt x="393413" y="45720"/>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569989" y="1077514"/>
        <a:ext cx="21200" cy="4240"/>
      </dsp:txXfrm>
    </dsp:sp>
    <dsp:sp modelId="{BFEFC919-B3C1-4545-8EF2-7D5ED4060781}">
      <dsp:nvSpPr>
        <dsp:cNvPr id="0" name=""/>
        <dsp:cNvSpPr/>
      </dsp:nvSpPr>
      <dsp:spPr>
        <a:xfrm>
          <a:off x="4542145" y="526573"/>
          <a:ext cx="1843537" cy="110612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a:t>Billionaires based on Male or Female </a:t>
          </a:r>
          <a:endParaRPr lang="en-US" sz="1600" kern="1200"/>
        </a:p>
      </dsp:txBody>
      <dsp:txXfrm>
        <a:off x="4542145" y="526573"/>
        <a:ext cx="1843537" cy="1106122"/>
      </dsp:txXfrm>
    </dsp:sp>
    <dsp:sp modelId="{B3911CF8-D297-433E-808A-598F00AF607F}">
      <dsp:nvSpPr>
        <dsp:cNvPr id="0" name=""/>
        <dsp:cNvSpPr/>
      </dsp:nvSpPr>
      <dsp:spPr>
        <a:xfrm>
          <a:off x="8651434" y="1033914"/>
          <a:ext cx="393413" cy="91440"/>
        </a:xfrm>
        <a:custGeom>
          <a:avLst/>
          <a:gdLst/>
          <a:ahLst/>
          <a:cxnLst/>
          <a:rect l="0" t="0" r="0" b="0"/>
          <a:pathLst>
            <a:path>
              <a:moveTo>
                <a:pt x="0" y="45720"/>
              </a:moveTo>
              <a:lnTo>
                <a:pt x="393413"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837540" y="1077514"/>
        <a:ext cx="21200" cy="4240"/>
      </dsp:txXfrm>
    </dsp:sp>
    <dsp:sp modelId="{20F2F909-FF05-4E92-9011-C18C4A81C502}">
      <dsp:nvSpPr>
        <dsp:cNvPr id="0" name=""/>
        <dsp:cNvSpPr/>
      </dsp:nvSpPr>
      <dsp:spPr>
        <a:xfrm>
          <a:off x="6809696" y="526573"/>
          <a:ext cx="1843537" cy="110612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a:t>Self-Made Vs Inherited Wealth</a:t>
          </a:r>
          <a:endParaRPr lang="en-US" sz="1600" kern="1200"/>
        </a:p>
      </dsp:txBody>
      <dsp:txXfrm>
        <a:off x="6809696" y="526573"/>
        <a:ext cx="1843537" cy="1106122"/>
      </dsp:txXfrm>
    </dsp:sp>
    <dsp:sp modelId="{6C3C7229-A1DA-45E6-8D71-DA425E3EF240}">
      <dsp:nvSpPr>
        <dsp:cNvPr id="0" name=""/>
        <dsp:cNvSpPr/>
      </dsp:nvSpPr>
      <dsp:spPr>
        <a:xfrm>
          <a:off x="928812" y="1630895"/>
          <a:ext cx="9070204" cy="393413"/>
        </a:xfrm>
        <a:custGeom>
          <a:avLst/>
          <a:gdLst/>
          <a:ahLst/>
          <a:cxnLst/>
          <a:rect l="0" t="0" r="0" b="0"/>
          <a:pathLst>
            <a:path>
              <a:moveTo>
                <a:pt x="9070204" y="0"/>
              </a:moveTo>
              <a:lnTo>
                <a:pt x="9070204" y="213806"/>
              </a:lnTo>
              <a:lnTo>
                <a:pt x="0" y="213806"/>
              </a:lnTo>
              <a:lnTo>
                <a:pt x="0" y="393413"/>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36911" y="1825482"/>
        <a:ext cx="454005" cy="4240"/>
      </dsp:txXfrm>
    </dsp:sp>
    <dsp:sp modelId="{742A3994-F339-4786-85F4-63042D7DB5F7}">
      <dsp:nvSpPr>
        <dsp:cNvPr id="0" name=""/>
        <dsp:cNvSpPr/>
      </dsp:nvSpPr>
      <dsp:spPr>
        <a:xfrm>
          <a:off x="9077248" y="526573"/>
          <a:ext cx="1843537" cy="110612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a:t>Top 10 Countries with Most Billionaires</a:t>
          </a:r>
          <a:endParaRPr lang="en-US" sz="1600" kern="1200"/>
        </a:p>
      </dsp:txBody>
      <dsp:txXfrm>
        <a:off x="9077248" y="526573"/>
        <a:ext cx="1843537" cy="1106122"/>
      </dsp:txXfrm>
    </dsp:sp>
    <dsp:sp modelId="{2DF4A751-4A88-456F-962A-CCBD6D79804A}">
      <dsp:nvSpPr>
        <dsp:cNvPr id="0" name=""/>
        <dsp:cNvSpPr/>
      </dsp:nvSpPr>
      <dsp:spPr>
        <a:xfrm>
          <a:off x="1848780" y="2564050"/>
          <a:ext cx="393413" cy="91440"/>
        </a:xfrm>
        <a:custGeom>
          <a:avLst/>
          <a:gdLst/>
          <a:ahLst/>
          <a:cxnLst/>
          <a:rect l="0" t="0" r="0" b="0"/>
          <a:pathLst>
            <a:path>
              <a:moveTo>
                <a:pt x="0" y="45720"/>
              </a:moveTo>
              <a:lnTo>
                <a:pt x="393413"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34887" y="2607650"/>
        <a:ext cx="21200" cy="4240"/>
      </dsp:txXfrm>
    </dsp:sp>
    <dsp:sp modelId="{124F9019-24C5-4A23-9FDF-552BFC56EAE4}">
      <dsp:nvSpPr>
        <dsp:cNvPr id="0" name=""/>
        <dsp:cNvSpPr/>
      </dsp:nvSpPr>
      <dsp:spPr>
        <a:xfrm>
          <a:off x="7043" y="2056709"/>
          <a:ext cx="1843537" cy="110612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a:t>Least 10 Countries with Less Billionaires</a:t>
          </a:r>
          <a:endParaRPr lang="en-US" sz="1600" kern="1200"/>
        </a:p>
      </dsp:txBody>
      <dsp:txXfrm>
        <a:off x="7043" y="2056709"/>
        <a:ext cx="1843537" cy="1106122"/>
      </dsp:txXfrm>
    </dsp:sp>
    <dsp:sp modelId="{6C2AF68E-3F85-4738-904B-C47747C5CF88}">
      <dsp:nvSpPr>
        <dsp:cNvPr id="0" name=""/>
        <dsp:cNvSpPr/>
      </dsp:nvSpPr>
      <dsp:spPr>
        <a:xfrm>
          <a:off x="4116332" y="2564050"/>
          <a:ext cx="393413" cy="91440"/>
        </a:xfrm>
        <a:custGeom>
          <a:avLst/>
          <a:gdLst/>
          <a:ahLst/>
          <a:cxnLst/>
          <a:rect l="0" t="0" r="0" b="0"/>
          <a:pathLst>
            <a:path>
              <a:moveTo>
                <a:pt x="0" y="45720"/>
              </a:moveTo>
              <a:lnTo>
                <a:pt x="393413"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02438" y="2607650"/>
        <a:ext cx="21200" cy="4240"/>
      </dsp:txXfrm>
    </dsp:sp>
    <dsp:sp modelId="{2D9BE4FF-644B-4D31-90B8-B5A74CD2C93D}">
      <dsp:nvSpPr>
        <dsp:cNvPr id="0" name=""/>
        <dsp:cNvSpPr/>
      </dsp:nvSpPr>
      <dsp:spPr>
        <a:xfrm>
          <a:off x="2274594" y="2056709"/>
          <a:ext cx="1843537" cy="110612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a:t>Industry Vs Final Worth</a:t>
          </a:r>
          <a:endParaRPr lang="en-US" sz="1600" kern="1200"/>
        </a:p>
      </dsp:txBody>
      <dsp:txXfrm>
        <a:off x="2274594" y="2056709"/>
        <a:ext cx="1843537" cy="1106122"/>
      </dsp:txXfrm>
    </dsp:sp>
    <dsp:sp modelId="{0AA3C1B7-0989-4D74-9AFE-EC582B39BF2F}">
      <dsp:nvSpPr>
        <dsp:cNvPr id="0" name=""/>
        <dsp:cNvSpPr/>
      </dsp:nvSpPr>
      <dsp:spPr>
        <a:xfrm>
          <a:off x="6383883" y="2564050"/>
          <a:ext cx="393413" cy="91440"/>
        </a:xfrm>
        <a:custGeom>
          <a:avLst/>
          <a:gdLst/>
          <a:ahLst/>
          <a:cxnLst/>
          <a:rect l="0" t="0" r="0" b="0"/>
          <a:pathLst>
            <a:path>
              <a:moveTo>
                <a:pt x="0" y="45720"/>
              </a:moveTo>
              <a:lnTo>
                <a:pt x="393413" y="45720"/>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569989" y="2607650"/>
        <a:ext cx="21200" cy="4240"/>
      </dsp:txXfrm>
    </dsp:sp>
    <dsp:sp modelId="{364DBD1C-C046-4260-A5F6-B6DEAAD9A88B}">
      <dsp:nvSpPr>
        <dsp:cNvPr id="0" name=""/>
        <dsp:cNvSpPr/>
      </dsp:nvSpPr>
      <dsp:spPr>
        <a:xfrm>
          <a:off x="4542145" y="2056709"/>
          <a:ext cx="1843537" cy="110612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a:t>Age Distribution by Gender</a:t>
          </a:r>
          <a:endParaRPr lang="en-US" sz="1600" kern="1200"/>
        </a:p>
      </dsp:txBody>
      <dsp:txXfrm>
        <a:off x="4542145" y="2056709"/>
        <a:ext cx="1843537" cy="1106122"/>
      </dsp:txXfrm>
    </dsp:sp>
    <dsp:sp modelId="{0110900E-1708-4A55-AB45-8463D5ECF351}">
      <dsp:nvSpPr>
        <dsp:cNvPr id="0" name=""/>
        <dsp:cNvSpPr/>
      </dsp:nvSpPr>
      <dsp:spPr>
        <a:xfrm>
          <a:off x="8651434" y="2564050"/>
          <a:ext cx="393413" cy="91440"/>
        </a:xfrm>
        <a:custGeom>
          <a:avLst/>
          <a:gdLst/>
          <a:ahLst/>
          <a:cxnLst/>
          <a:rect l="0" t="0" r="0" b="0"/>
          <a:pathLst>
            <a:path>
              <a:moveTo>
                <a:pt x="0" y="45720"/>
              </a:moveTo>
              <a:lnTo>
                <a:pt x="393413"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837540" y="2607650"/>
        <a:ext cx="21200" cy="4240"/>
      </dsp:txXfrm>
    </dsp:sp>
    <dsp:sp modelId="{2235E3A1-4D7D-435C-A029-B3FF16C87D21}">
      <dsp:nvSpPr>
        <dsp:cNvPr id="0" name=""/>
        <dsp:cNvSpPr/>
      </dsp:nvSpPr>
      <dsp:spPr>
        <a:xfrm>
          <a:off x="6809696" y="2056709"/>
          <a:ext cx="1843537" cy="110612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a:t>Heat Map of world</a:t>
          </a:r>
          <a:endParaRPr lang="en-US" sz="1600" kern="1200"/>
        </a:p>
      </dsp:txBody>
      <dsp:txXfrm>
        <a:off x="6809696" y="2056709"/>
        <a:ext cx="1843537" cy="1106122"/>
      </dsp:txXfrm>
    </dsp:sp>
    <dsp:sp modelId="{B42EE853-2A60-48A1-BDF9-2FF997B189A9}">
      <dsp:nvSpPr>
        <dsp:cNvPr id="0" name=""/>
        <dsp:cNvSpPr/>
      </dsp:nvSpPr>
      <dsp:spPr>
        <a:xfrm>
          <a:off x="9077248" y="2056709"/>
          <a:ext cx="1843537" cy="1106122"/>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711200">
            <a:lnSpc>
              <a:spcPct val="90000"/>
            </a:lnSpc>
            <a:spcBef>
              <a:spcPct val="0"/>
            </a:spcBef>
            <a:spcAft>
              <a:spcPct val="35000"/>
            </a:spcAft>
            <a:buNone/>
          </a:pPr>
          <a:r>
            <a:rPr lang="en-IN" sz="1600" kern="1200"/>
            <a:t>Number of Billionaires According to Industry</a:t>
          </a:r>
          <a:endParaRPr lang="en-US" sz="1600" kern="1200"/>
        </a:p>
      </dsp:txBody>
      <dsp:txXfrm>
        <a:off x="9077248" y="2056709"/>
        <a:ext cx="1843537" cy="110612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1FCED1-B3CE-44D2-A58F-73FAEA16234D}">
      <dsp:nvSpPr>
        <dsp:cNvPr id="0" name=""/>
        <dsp:cNvSpPr/>
      </dsp:nvSpPr>
      <dsp:spPr>
        <a:xfrm>
          <a:off x="8050334" y="965600"/>
          <a:ext cx="2420438" cy="2420562"/>
        </a:xfrm>
        <a:prstGeom prst="ellips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7C1D5238-D63E-449C-BDB5-F191C9769767}">
      <dsp:nvSpPr>
        <dsp:cNvPr id="0" name=""/>
        <dsp:cNvSpPr/>
      </dsp:nvSpPr>
      <dsp:spPr>
        <a:xfrm>
          <a:off x="8131292" y="1046299"/>
          <a:ext cx="2259560" cy="2259163"/>
        </a:xfrm>
        <a:prstGeom prst="ellipse">
          <a:avLst/>
        </a:prstGeom>
        <a:gradFill rotWithShape="0">
          <a:gsLst>
            <a:gs pos="0">
              <a:schemeClr val="accent5">
                <a:hueOff val="-965506"/>
                <a:satOff val="-2488"/>
                <a:lumOff val="-1681"/>
                <a:alphaOff val="0"/>
                <a:satMod val="103000"/>
                <a:lumMod val="102000"/>
                <a:tint val="94000"/>
              </a:schemeClr>
            </a:gs>
            <a:gs pos="50000">
              <a:schemeClr val="accent5">
                <a:hueOff val="-965506"/>
                <a:satOff val="-2488"/>
                <a:lumOff val="-1681"/>
                <a:alphaOff val="0"/>
                <a:satMod val="110000"/>
                <a:lumMod val="100000"/>
                <a:shade val="100000"/>
              </a:schemeClr>
            </a:gs>
            <a:gs pos="100000">
              <a:schemeClr val="accent5">
                <a:hueOff val="-965506"/>
                <a:satOff val="-2488"/>
                <a:lumOff val="-168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The dataset also includes information on female billionaires, who make up 12.8% of the total billionaire population.</a:t>
          </a:r>
        </a:p>
      </dsp:txBody>
      <dsp:txXfrm>
        <a:off x="8454086" y="1369097"/>
        <a:ext cx="1613971" cy="1613566"/>
      </dsp:txXfrm>
    </dsp:sp>
    <dsp:sp modelId="{5ABB0D99-9FAB-4269-A2A8-9EE76B65118A}">
      <dsp:nvSpPr>
        <dsp:cNvPr id="0" name=""/>
        <dsp:cNvSpPr/>
      </dsp:nvSpPr>
      <dsp:spPr>
        <a:xfrm rot="2700000">
          <a:off x="5538538" y="965429"/>
          <a:ext cx="2420478" cy="2420478"/>
        </a:xfrm>
        <a:prstGeom prst="teardrop">
          <a:avLst>
            <a:gd name="adj" fmla="val 100000"/>
          </a:avLst>
        </a:prstGeom>
        <a:gradFill rotWithShape="0">
          <a:gsLst>
            <a:gs pos="0">
              <a:schemeClr val="accent5">
                <a:hueOff val="-1931012"/>
                <a:satOff val="-4977"/>
                <a:lumOff val="-3361"/>
                <a:alphaOff val="0"/>
                <a:satMod val="103000"/>
                <a:lumMod val="102000"/>
                <a:tint val="94000"/>
              </a:schemeClr>
            </a:gs>
            <a:gs pos="50000">
              <a:schemeClr val="accent5">
                <a:hueOff val="-1931012"/>
                <a:satOff val="-4977"/>
                <a:lumOff val="-3361"/>
                <a:alphaOff val="0"/>
                <a:satMod val="110000"/>
                <a:lumMod val="100000"/>
                <a:shade val="100000"/>
              </a:schemeClr>
            </a:gs>
            <a:gs pos="100000">
              <a:schemeClr val="accent5">
                <a:hueOff val="-1931012"/>
                <a:satOff val="-4977"/>
                <a:lumOff val="-33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8054DE43-03C1-4798-B1AB-601D4AFEC318}">
      <dsp:nvSpPr>
        <dsp:cNvPr id="0" name=""/>
        <dsp:cNvSpPr/>
      </dsp:nvSpPr>
      <dsp:spPr>
        <a:xfrm>
          <a:off x="5629895" y="1046299"/>
          <a:ext cx="2259560" cy="2259163"/>
        </a:xfrm>
        <a:prstGeom prst="ellipse">
          <a:avLst/>
        </a:prstGeom>
        <a:gradFill rotWithShape="0">
          <a:gsLst>
            <a:gs pos="0">
              <a:schemeClr val="accent5">
                <a:hueOff val="-2896518"/>
                <a:satOff val="-7465"/>
                <a:lumOff val="-5042"/>
                <a:alphaOff val="0"/>
                <a:satMod val="103000"/>
                <a:lumMod val="102000"/>
                <a:tint val="94000"/>
              </a:schemeClr>
            </a:gs>
            <a:gs pos="50000">
              <a:schemeClr val="accent5">
                <a:hueOff val="-2896518"/>
                <a:satOff val="-7465"/>
                <a:lumOff val="-5042"/>
                <a:alphaOff val="0"/>
                <a:satMod val="110000"/>
                <a:lumMod val="100000"/>
                <a:shade val="100000"/>
              </a:schemeClr>
            </a:gs>
            <a:gs pos="100000">
              <a:schemeClr val="accent5">
                <a:hueOff val="-2896518"/>
                <a:satOff val="-7465"/>
                <a:lumOff val="-504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Female Billionaires</a:t>
          </a:r>
          <a:endParaRPr lang="en-US" sz="1600" kern="1200" dirty="0">
            <a:latin typeface="Times New Roman" panose="02020603050405020304" pitchFamily="18" charset="0"/>
            <a:cs typeface="Times New Roman" panose="02020603050405020304" pitchFamily="18" charset="0"/>
          </a:endParaRPr>
        </a:p>
      </dsp:txBody>
      <dsp:txXfrm>
        <a:off x="5952690" y="1369097"/>
        <a:ext cx="1613971" cy="1613566"/>
      </dsp:txXfrm>
    </dsp:sp>
    <dsp:sp modelId="{4D765912-372F-4C88-89B3-B178E860B0E3}">
      <dsp:nvSpPr>
        <dsp:cNvPr id="0" name=""/>
        <dsp:cNvSpPr/>
      </dsp:nvSpPr>
      <dsp:spPr>
        <a:xfrm rot="2700000">
          <a:off x="3047521" y="965429"/>
          <a:ext cx="2420478" cy="2420478"/>
        </a:xfrm>
        <a:prstGeom prst="teardrop">
          <a:avLst>
            <a:gd name="adj" fmla="val 100000"/>
          </a:avLst>
        </a:prstGeom>
        <a:gradFill rotWithShape="0">
          <a:gsLst>
            <a:gs pos="0">
              <a:schemeClr val="accent5">
                <a:hueOff val="-3862025"/>
                <a:satOff val="-9954"/>
                <a:lumOff val="-6723"/>
                <a:alphaOff val="0"/>
                <a:satMod val="103000"/>
                <a:lumMod val="102000"/>
                <a:tint val="94000"/>
              </a:schemeClr>
            </a:gs>
            <a:gs pos="50000">
              <a:schemeClr val="accent5">
                <a:hueOff val="-3862025"/>
                <a:satOff val="-9954"/>
                <a:lumOff val="-6723"/>
                <a:alphaOff val="0"/>
                <a:satMod val="110000"/>
                <a:lumMod val="100000"/>
                <a:shade val="100000"/>
              </a:schemeClr>
            </a:gs>
            <a:gs pos="100000">
              <a:schemeClr val="accent5">
                <a:hueOff val="-3862025"/>
                <a:satOff val="-9954"/>
                <a:lumOff val="-672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F5A65B8C-3E76-4EA1-BB70-128036031F4F}">
      <dsp:nvSpPr>
        <dsp:cNvPr id="0" name=""/>
        <dsp:cNvSpPr/>
      </dsp:nvSpPr>
      <dsp:spPr>
        <a:xfrm>
          <a:off x="3128499" y="1046299"/>
          <a:ext cx="2259560" cy="2259163"/>
        </a:xfrm>
        <a:prstGeom prst="ellipse">
          <a:avLst/>
        </a:prstGeom>
        <a:gradFill rotWithShape="0">
          <a:gsLst>
            <a:gs pos="0">
              <a:schemeClr val="accent5">
                <a:hueOff val="-4827531"/>
                <a:satOff val="-12442"/>
                <a:lumOff val="-8404"/>
                <a:alphaOff val="0"/>
                <a:satMod val="103000"/>
                <a:lumMod val="102000"/>
                <a:tint val="94000"/>
              </a:schemeClr>
            </a:gs>
            <a:gs pos="50000">
              <a:schemeClr val="accent5">
                <a:hueOff val="-4827531"/>
                <a:satOff val="-12442"/>
                <a:lumOff val="-8404"/>
                <a:alphaOff val="0"/>
                <a:satMod val="110000"/>
                <a:lumMod val="100000"/>
                <a:shade val="100000"/>
              </a:schemeClr>
            </a:gs>
            <a:gs pos="100000">
              <a:schemeClr val="accent5">
                <a:hueOff val="-4827531"/>
                <a:satOff val="-12442"/>
                <a:lumOff val="-840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According to the dataset, the majority of billionaires are male, with a total of 87.2% of all billionaires being men.</a:t>
          </a:r>
        </a:p>
      </dsp:txBody>
      <dsp:txXfrm>
        <a:off x="3451293" y="1369097"/>
        <a:ext cx="1613971" cy="1613566"/>
      </dsp:txXfrm>
    </dsp:sp>
    <dsp:sp modelId="{E98CFFF2-C538-4EE6-AF3E-B151B061D163}">
      <dsp:nvSpPr>
        <dsp:cNvPr id="0" name=""/>
        <dsp:cNvSpPr/>
      </dsp:nvSpPr>
      <dsp:spPr>
        <a:xfrm rot="2700000">
          <a:off x="546124" y="965429"/>
          <a:ext cx="2420478" cy="2420478"/>
        </a:xfrm>
        <a:prstGeom prst="teardrop">
          <a:avLst>
            <a:gd name="adj" fmla="val 100000"/>
          </a:avLst>
        </a:prstGeom>
        <a:gradFill rotWithShape="0">
          <a:gsLst>
            <a:gs pos="0">
              <a:schemeClr val="accent5">
                <a:hueOff val="-5793037"/>
                <a:satOff val="-14931"/>
                <a:lumOff val="-10084"/>
                <a:alphaOff val="0"/>
                <a:satMod val="103000"/>
                <a:lumMod val="102000"/>
                <a:tint val="94000"/>
              </a:schemeClr>
            </a:gs>
            <a:gs pos="50000">
              <a:schemeClr val="accent5">
                <a:hueOff val="-5793037"/>
                <a:satOff val="-14931"/>
                <a:lumOff val="-10084"/>
                <a:alphaOff val="0"/>
                <a:satMod val="110000"/>
                <a:lumMod val="100000"/>
                <a:shade val="100000"/>
              </a:schemeClr>
            </a:gs>
            <a:gs pos="100000">
              <a:schemeClr val="accent5">
                <a:hueOff val="-5793037"/>
                <a:satOff val="-14931"/>
                <a:lumOff val="-1008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138590E3-EB56-4D45-AC74-A4859DCD58DF}">
      <dsp:nvSpPr>
        <dsp:cNvPr id="0" name=""/>
        <dsp:cNvSpPr/>
      </dsp:nvSpPr>
      <dsp:spPr>
        <a:xfrm>
          <a:off x="627102" y="1046299"/>
          <a:ext cx="2259560" cy="2259163"/>
        </a:xfrm>
        <a:prstGeom prst="ellipse">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Times New Roman" panose="02020603050405020304" pitchFamily="18" charset="0"/>
              <a:cs typeface="Times New Roman" panose="02020603050405020304" pitchFamily="18" charset="0"/>
            </a:rPr>
            <a:t>Male Billionaires</a:t>
          </a:r>
          <a:endParaRPr lang="en-US" sz="1600" kern="1200" dirty="0">
            <a:latin typeface="Times New Roman" panose="02020603050405020304" pitchFamily="18" charset="0"/>
            <a:cs typeface="Times New Roman" panose="02020603050405020304" pitchFamily="18" charset="0"/>
          </a:endParaRPr>
        </a:p>
      </dsp:txBody>
      <dsp:txXfrm>
        <a:off x="949896" y="1369097"/>
        <a:ext cx="1613971" cy="161356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D128CC-0273-4775-A728-FE237B49D640}">
      <dsp:nvSpPr>
        <dsp:cNvPr id="0" name=""/>
        <dsp:cNvSpPr/>
      </dsp:nvSpPr>
      <dsp:spPr>
        <a:xfrm>
          <a:off x="0" y="39687"/>
          <a:ext cx="3286125" cy="197167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r>
            <a:rPr lang="en-US" sz="5500" kern="1200" dirty="0"/>
            <a:t>Under 30: 0.1%</a:t>
          </a:r>
        </a:p>
      </dsp:txBody>
      <dsp:txXfrm>
        <a:off x="0" y="39687"/>
        <a:ext cx="3286125" cy="1971675"/>
      </dsp:txXfrm>
    </dsp:sp>
    <dsp:sp modelId="{2DAA313D-6560-42E8-8459-BD3ACE76CA02}">
      <dsp:nvSpPr>
        <dsp:cNvPr id="0" name=""/>
        <dsp:cNvSpPr/>
      </dsp:nvSpPr>
      <dsp:spPr>
        <a:xfrm>
          <a:off x="3614737" y="39687"/>
          <a:ext cx="3286125" cy="1971675"/>
        </a:xfrm>
        <a:prstGeom prst="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r>
            <a:rPr lang="en-US" sz="5500" kern="1200" dirty="0"/>
            <a:t>30-40: 5.7%</a:t>
          </a:r>
        </a:p>
      </dsp:txBody>
      <dsp:txXfrm>
        <a:off x="3614737" y="39687"/>
        <a:ext cx="3286125" cy="1971675"/>
      </dsp:txXfrm>
    </dsp:sp>
    <dsp:sp modelId="{0983DB2C-BEC3-4A9D-B751-61F7AEA68FD3}">
      <dsp:nvSpPr>
        <dsp:cNvPr id="0" name=""/>
        <dsp:cNvSpPr/>
      </dsp:nvSpPr>
      <dsp:spPr>
        <a:xfrm>
          <a:off x="7229475" y="39687"/>
          <a:ext cx="3286125" cy="1971675"/>
        </a:xfrm>
        <a:prstGeom prst="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r>
            <a:rPr lang="en-US" sz="5500" kern="1200" dirty="0"/>
            <a:t>40-50: 25.5%</a:t>
          </a:r>
        </a:p>
      </dsp:txBody>
      <dsp:txXfrm>
        <a:off x="7229475" y="39687"/>
        <a:ext cx="3286125" cy="1971675"/>
      </dsp:txXfrm>
    </dsp:sp>
    <dsp:sp modelId="{69307404-AE6C-4CFC-B21F-3BE5B30ABC10}">
      <dsp:nvSpPr>
        <dsp:cNvPr id="0" name=""/>
        <dsp:cNvSpPr/>
      </dsp:nvSpPr>
      <dsp:spPr>
        <a:xfrm>
          <a:off x="0" y="2339975"/>
          <a:ext cx="3286125" cy="1971675"/>
        </a:xfrm>
        <a:prstGeom prst="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r>
            <a:rPr lang="en-US" sz="5500" kern="1200" dirty="0"/>
            <a:t>50-60: 37.2%</a:t>
          </a:r>
        </a:p>
      </dsp:txBody>
      <dsp:txXfrm>
        <a:off x="0" y="2339975"/>
        <a:ext cx="3286125" cy="1971675"/>
      </dsp:txXfrm>
    </dsp:sp>
    <dsp:sp modelId="{02CDF34F-1ABB-4CCD-AF45-FF4E568E029A}">
      <dsp:nvSpPr>
        <dsp:cNvPr id="0" name=""/>
        <dsp:cNvSpPr/>
      </dsp:nvSpPr>
      <dsp:spPr>
        <a:xfrm>
          <a:off x="3614737" y="2339975"/>
          <a:ext cx="3286125" cy="1971675"/>
        </a:xfrm>
        <a:prstGeom prst="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r>
            <a:rPr lang="en-US" sz="5500" kern="1200" dirty="0"/>
            <a:t>60-70: 23.5%</a:t>
          </a:r>
        </a:p>
      </dsp:txBody>
      <dsp:txXfrm>
        <a:off x="3614737" y="2339975"/>
        <a:ext cx="3286125" cy="1971675"/>
      </dsp:txXfrm>
    </dsp:sp>
    <dsp:sp modelId="{2DC091B5-5AFD-4CE4-B268-1CFD0AAF8621}">
      <dsp:nvSpPr>
        <dsp:cNvPr id="0" name=""/>
        <dsp:cNvSpPr/>
      </dsp:nvSpPr>
      <dsp:spPr>
        <a:xfrm>
          <a:off x="7229475" y="2339975"/>
          <a:ext cx="3286125" cy="1971675"/>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r>
            <a:rPr lang="en-US" sz="5500" kern="1200" dirty="0"/>
            <a:t>70 and over: 8%</a:t>
          </a:r>
        </a:p>
      </dsp:txBody>
      <dsp:txXfrm>
        <a:off x="7229475" y="2339975"/>
        <a:ext cx="3286125" cy="197167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42E9C9-5076-4A1F-837B-5D61754B6D6C}">
      <dsp:nvSpPr>
        <dsp:cNvPr id="0" name=""/>
        <dsp:cNvSpPr/>
      </dsp:nvSpPr>
      <dsp:spPr>
        <a:xfrm>
          <a:off x="0" y="25659"/>
          <a:ext cx="10515600" cy="7160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The Billionaires Statistics Dataset from Kaggle 2023 provides insights into the source of wealth of the world's billionaires. The dataset shows that the majority of billionaires derive their wealth from the following sources:</a:t>
          </a:r>
        </a:p>
      </dsp:txBody>
      <dsp:txXfrm>
        <a:off x="34954" y="60613"/>
        <a:ext cx="10445692" cy="646132"/>
      </dsp:txXfrm>
    </dsp:sp>
    <dsp:sp modelId="{C0CBA372-A8DE-4AB1-90DE-B8EE6B07768D}">
      <dsp:nvSpPr>
        <dsp:cNvPr id="0" name=""/>
        <dsp:cNvSpPr/>
      </dsp:nvSpPr>
      <dsp:spPr>
        <a:xfrm>
          <a:off x="0" y="793539"/>
          <a:ext cx="10515600" cy="716040"/>
        </a:xfrm>
        <a:prstGeom prst="roundRect">
          <a:avLst/>
        </a:prstGeom>
        <a:solidFill>
          <a:schemeClr val="accent2">
            <a:hueOff val="-242561"/>
            <a:satOff val="-13988"/>
            <a:lumOff val="14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Finance And Investments : 14.1%</a:t>
          </a:r>
        </a:p>
      </dsp:txBody>
      <dsp:txXfrm>
        <a:off x="34954" y="828493"/>
        <a:ext cx="10445692" cy="646132"/>
      </dsp:txXfrm>
    </dsp:sp>
    <dsp:sp modelId="{76B56C0D-8D5B-44EF-A1DA-84DED9D4C133}">
      <dsp:nvSpPr>
        <dsp:cNvPr id="0" name=""/>
        <dsp:cNvSpPr/>
      </dsp:nvSpPr>
      <dsp:spPr>
        <a:xfrm>
          <a:off x="0" y="1561419"/>
          <a:ext cx="10515600" cy="716040"/>
        </a:xfrm>
        <a:prstGeom prst="round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Manufacturing : 12.3%</a:t>
          </a:r>
        </a:p>
      </dsp:txBody>
      <dsp:txXfrm>
        <a:off x="34954" y="1596373"/>
        <a:ext cx="10445692" cy="646132"/>
      </dsp:txXfrm>
    </dsp:sp>
    <dsp:sp modelId="{695E8A97-BE38-41CD-A7C2-8F6BA294290C}">
      <dsp:nvSpPr>
        <dsp:cNvPr id="0" name=""/>
        <dsp:cNvSpPr/>
      </dsp:nvSpPr>
      <dsp:spPr>
        <a:xfrm>
          <a:off x="0" y="2329299"/>
          <a:ext cx="10515600" cy="716040"/>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Technology : 11.9%</a:t>
          </a:r>
        </a:p>
      </dsp:txBody>
      <dsp:txXfrm>
        <a:off x="34954" y="2364253"/>
        <a:ext cx="10445692" cy="646132"/>
      </dsp:txXfrm>
    </dsp:sp>
    <dsp:sp modelId="{7C1F2ED7-9962-446C-A7C8-B21CCDCC0AB8}">
      <dsp:nvSpPr>
        <dsp:cNvPr id="0" name=""/>
        <dsp:cNvSpPr/>
      </dsp:nvSpPr>
      <dsp:spPr>
        <a:xfrm>
          <a:off x="0" y="3097179"/>
          <a:ext cx="10515600" cy="716040"/>
        </a:xfrm>
        <a:prstGeom prst="round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Fashion and Retail : 10.1%</a:t>
          </a:r>
        </a:p>
      </dsp:txBody>
      <dsp:txXfrm>
        <a:off x="34954" y="3132133"/>
        <a:ext cx="10445692" cy="646132"/>
      </dsp:txXfrm>
    </dsp:sp>
    <dsp:sp modelId="{3B80E5C4-FF97-41F1-AE8A-4E41EC47607A}">
      <dsp:nvSpPr>
        <dsp:cNvPr id="0" name=""/>
        <dsp:cNvSpPr/>
      </dsp:nvSpPr>
      <dsp:spPr>
        <a:xfrm>
          <a:off x="0" y="3865059"/>
          <a:ext cx="10515600" cy="716040"/>
        </a:xfrm>
        <a:prstGeom prst="roundRect">
          <a:avLst/>
        </a:prstGeom>
        <a:solidFill>
          <a:schemeClr val="accent2">
            <a:hueOff val="-1212803"/>
            <a:satOff val="-69940"/>
            <a:lumOff val="71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Food and Beverage : 8.0%</a:t>
          </a:r>
        </a:p>
      </dsp:txBody>
      <dsp:txXfrm>
        <a:off x="34954" y="3900013"/>
        <a:ext cx="10445692" cy="646132"/>
      </dsp:txXfrm>
    </dsp:sp>
    <dsp:sp modelId="{130BDCDA-B2BE-4354-83C1-F8B05B0C8F5A}">
      <dsp:nvSpPr>
        <dsp:cNvPr id="0" name=""/>
        <dsp:cNvSpPr/>
      </dsp:nvSpPr>
      <dsp:spPr>
        <a:xfrm>
          <a:off x="0" y="4632939"/>
          <a:ext cx="10515600" cy="71604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Healthcare : 7.6%</a:t>
          </a:r>
        </a:p>
      </dsp:txBody>
      <dsp:txXfrm>
        <a:off x="34954" y="4667893"/>
        <a:ext cx="10445692" cy="64613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jpeg>
</file>

<file path=ppt/media/image14.png>
</file>

<file path=ppt/media/image15.svg>
</file>

<file path=ppt/media/image16.jpeg>
</file>

<file path=ppt/media/image17.jpeg>
</file>

<file path=ppt/media/image18.jpeg>
</file>

<file path=ppt/media/image19.jpeg>
</file>

<file path=ppt/media/image2.jpeg>
</file>

<file path=ppt/media/image20.jpeg>
</file>

<file path=ppt/media/image3.jpeg>
</file>

<file path=ppt/media/image4.jpeg>
</file>

<file path=ppt/media/image5.jpeg>
</file>

<file path=ppt/media/image6.jpeg>
</file>

<file path=ppt/media/image7.jp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3A7DD6-FC82-48C3-93A8-B8504D5942B4}" type="datetimeFigureOut">
              <a:rPr lang="en-IN" smtClean="0"/>
              <a:t>05-11-2023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37E29D-17AA-4712-B7F1-FA19E0221FDD}" type="slidenum">
              <a:rPr lang="en-IN" smtClean="0"/>
              <a:t>‹#›</a:t>
            </a:fld>
            <a:endParaRPr lang="en-IN"/>
          </a:p>
        </p:txBody>
      </p:sp>
    </p:spTree>
    <p:extLst>
      <p:ext uri="{BB962C8B-B14F-4D97-AF65-F5344CB8AC3E}">
        <p14:creationId xmlns:p14="http://schemas.microsoft.com/office/powerpoint/2010/main" val="2639519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5E7B5-371D-AB67-33A2-563019921BA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98225BA-005F-7827-03A5-CD827F79AA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431E27A-3230-DAEB-C799-407D25149E6F}"/>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5" name="Footer Placeholder 4">
            <a:extLst>
              <a:ext uri="{FF2B5EF4-FFF2-40B4-BE49-F238E27FC236}">
                <a16:creationId xmlns:a16="http://schemas.microsoft.com/office/drawing/2014/main" id="{DCF2D3BF-F01C-1807-321B-3A0C50DC668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A43CE4-FC6E-4D0A-3FE8-7ACA15E60672}"/>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348302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77FA4-6399-4EF6-357C-83934549D3F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4A9B82E-65A5-0936-D9A4-CC1C62C33A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BE6FF22-06BD-4B5A-0F39-E0E6F9D6C61F}"/>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5" name="Footer Placeholder 4">
            <a:extLst>
              <a:ext uri="{FF2B5EF4-FFF2-40B4-BE49-F238E27FC236}">
                <a16:creationId xmlns:a16="http://schemas.microsoft.com/office/drawing/2014/main" id="{BA700BD8-70F3-050D-4D46-BB915047E0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69F94C-12D1-BA1C-903E-3C093DE42EA7}"/>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825239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63012A-2227-F50E-4C66-68CEF609FA0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815F528-6F35-950E-9A57-026385B446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CB46129-20A3-085F-D313-178092C72215}"/>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5" name="Footer Placeholder 4">
            <a:extLst>
              <a:ext uri="{FF2B5EF4-FFF2-40B4-BE49-F238E27FC236}">
                <a16:creationId xmlns:a16="http://schemas.microsoft.com/office/drawing/2014/main" id="{8BF120A3-454A-8F30-3061-E5A0AD95ACE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A554D3-DBA3-7935-7EEC-BD6412C8C315}"/>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33713629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00C8B-7A73-E190-A659-BB80F8376ED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E812C45-2009-5A6F-1FFF-2D2C982164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30F52AA-A9B9-88BE-58F8-77E65B052192}"/>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5" name="Footer Placeholder 4">
            <a:extLst>
              <a:ext uri="{FF2B5EF4-FFF2-40B4-BE49-F238E27FC236}">
                <a16:creationId xmlns:a16="http://schemas.microsoft.com/office/drawing/2014/main" id="{A0C33003-89D0-269E-D512-F1398C46EB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4D2149-8B83-7665-49D4-6BF748E15E8A}"/>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40669545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144FE-FC49-B658-9C5D-C58985715F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33985CB-CDE8-8B0B-0413-FAF044BD13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9FE06B-065A-0A19-9430-B418A97250B9}"/>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5" name="Footer Placeholder 4">
            <a:extLst>
              <a:ext uri="{FF2B5EF4-FFF2-40B4-BE49-F238E27FC236}">
                <a16:creationId xmlns:a16="http://schemas.microsoft.com/office/drawing/2014/main" id="{5C653563-8141-3DC3-9189-DFF5850C40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4E9036F-27CD-5610-765E-AA613134FBB7}"/>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65557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EAF94-9D21-91C9-D403-88DD616C21D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22988C5-A712-404B-9479-54334EAA9F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01D7BD5-3A41-1D27-F9B0-E8078AE2746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04415F7-47B5-22EC-D675-F5721A054615}"/>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6" name="Footer Placeholder 5">
            <a:extLst>
              <a:ext uri="{FF2B5EF4-FFF2-40B4-BE49-F238E27FC236}">
                <a16:creationId xmlns:a16="http://schemas.microsoft.com/office/drawing/2014/main" id="{E9E77B4D-F564-8503-482F-3FA44B84CD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4089DEE-D2F6-6BB0-34EA-37A50F0A733B}"/>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177147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25FD7-CC46-9BAF-20A1-E6048CE90F8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332EDD2-117C-DFD9-0D2B-341B57D3AA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93F51B-9A3C-3CD5-A073-1F481B2190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1837C17-CB5C-59B4-3C6D-BA146E501E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392E9C-DDC5-2B5A-712E-AF51E27ECE8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9D57AE7-8DDD-C358-9BEE-FEC865EDD8AC}"/>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8" name="Footer Placeholder 7">
            <a:extLst>
              <a:ext uri="{FF2B5EF4-FFF2-40B4-BE49-F238E27FC236}">
                <a16:creationId xmlns:a16="http://schemas.microsoft.com/office/drawing/2014/main" id="{1416FF67-377E-7968-593F-06499F103C9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9588400-669F-0067-4D33-10A08178EC92}"/>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3778142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14416-643D-B90B-145A-8EA46CFA8C3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BD8D16C-76CC-580D-0DAA-76EDCE631558}"/>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4" name="Footer Placeholder 3">
            <a:extLst>
              <a:ext uri="{FF2B5EF4-FFF2-40B4-BE49-F238E27FC236}">
                <a16:creationId xmlns:a16="http://schemas.microsoft.com/office/drawing/2014/main" id="{CBD8F60A-D50E-70A6-C20A-88182FF6B5E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0F92FF4-E247-7668-F81A-AD75F3D3AD36}"/>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31888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26C859-F9A0-D533-7C7C-89EEDD8FD172}"/>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3" name="Footer Placeholder 2">
            <a:extLst>
              <a:ext uri="{FF2B5EF4-FFF2-40B4-BE49-F238E27FC236}">
                <a16:creationId xmlns:a16="http://schemas.microsoft.com/office/drawing/2014/main" id="{BCF5ECA1-45C6-56E3-D6CF-17F0B8E4C03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896443F-B18A-2835-2F99-828D152C5466}"/>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208913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FFF22-1D33-CF7F-FF13-147A53886A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F812103-87BC-587D-23D0-79BA6F17DC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38382ED-709A-D2E6-A050-4F7B88EEBA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398CAC-AE8A-3138-CA77-2050C1D8E919}"/>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6" name="Footer Placeholder 5">
            <a:extLst>
              <a:ext uri="{FF2B5EF4-FFF2-40B4-BE49-F238E27FC236}">
                <a16:creationId xmlns:a16="http://schemas.microsoft.com/office/drawing/2014/main" id="{E512520C-A358-3F71-93C7-0292321AB8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59FCB63-6A5D-0BED-1B3E-554F5105CAFC}"/>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611215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AADB2-5FB5-17C3-4736-0AAAB25EA6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935727C-4B22-B853-47B7-AD3052CDE3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9058CCD-9798-F7E4-1821-458D596F16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767935-3476-C1E3-D370-295623823756}"/>
              </a:ext>
            </a:extLst>
          </p:cNvPr>
          <p:cNvSpPr>
            <a:spLocks noGrp="1"/>
          </p:cNvSpPr>
          <p:nvPr>
            <p:ph type="dt" sz="half" idx="10"/>
          </p:nvPr>
        </p:nvSpPr>
        <p:spPr/>
        <p:txBody>
          <a:bodyPr/>
          <a:lstStyle/>
          <a:p>
            <a:fld id="{B8874FCE-60CD-4FED-ABA2-0B6E663C1C47}" type="datetimeFigureOut">
              <a:rPr lang="en-IN" smtClean="0"/>
              <a:t>05-11-2023</a:t>
            </a:fld>
            <a:endParaRPr lang="en-IN"/>
          </a:p>
        </p:txBody>
      </p:sp>
      <p:sp>
        <p:nvSpPr>
          <p:cNvPr id="6" name="Footer Placeholder 5">
            <a:extLst>
              <a:ext uri="{FF2B5EF4-FFF2-40B4-BE49-F238E27FC236}">
                <a16:creationId xmlns:a16="http://schemas.microsoft.com/office/drawing/2014/main" id="{EF48BE57-78D3-164F-6289-7486B8B9816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3540D8-DA62-A41E-03CE-C88902CC6F4D}"/>
              </a:ext>
            </a:extLst>
          </p:cNvPr>
          <p:cNvSpPr>
            <a:spLocks noGrp="1"/>
          </p:cNvSpPr>
          <p:nvPr>
            <p:ph type="sldNum" sz="quarter" idx="12"/>
          </p:nvPr>
        </p:nvSpPr>
        <p:spPr/>
        <p:txBody>
          <a:bodyPr/>
          <a:lstStyle/>
          <a:p>
            <a:fld id="{BFCF4D26-439E-4EAA-8225-33CFA29617F3}" type="slidenum">
              <a:rPr lang="en-IN" smtClean="0"/>
              <a:t>‹#›</a:t>
            </a:fld>
            <a:endParaRPr lang="en-IN"/>
          </a:p>
        </p:txBody>
      </p:sp>
    </p:spTree>
    <p:extLst>
      <p:ext uri="{BB962C8B-B14F-4D97-AF65-F5344CB8AC3E}">
        <p14:creationId xmlns:p14="http://schemas.microsoft.com/office/powerpoint/2010/main" val="24935826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43007-BB27-AD8E-AF26-C73AAC04F7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2E7C8D2-5913-3BFF-3145-E6C070E147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7B5772-3A77-EF88-892F-9C2EB28A84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874FCE-60CD-4FED-ABA2-0B6E663C1C47}" type="datetimeFigureOut">
              <a:rPr lang="en-IN" smtClean="0"/>
              <a:t>05-11-2023</a:t>
            </a:fld>
            <a:endParaRPr lang="en-IN"/>
          </a:p>
        </p:txBody>
      </p:sp>
      <p:sp>
        <p:nvSpPr>
          <p:cNvPr id="5" name="Footer Placeholder 4">
            <a:extLst>
              <a:ext uri="{FF2B5EF4-FFF2-40B4-BE49-F238E27FC236}">
                <a16:creationId xmlns:a16="http://schemas.microsoft.com/office/drawing/2014/main" id="{64E2EB22-3DC8-BE09-CB7E-758C82A068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4A8A391-6AD9-3A4D-A647-D5D77539F7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CF4D26-439E-4EAA-8225-33CFA29617F3}" type="slidenum">
              <a:rPr lang="en-IN" smtClean="0"/>
              <a:t>‹#›</a:t>
            </a:fld>
            <a:endParaRPr lang="en-IN"/>
          </a:p>
        </p:txBody>
      </p:sp>
    </p:spTree>
    <p:extLst>
      <p:ext uri="{BB962C8B-B14F-4D97-AF65-F5344CB8AC3E}">
        <p14:creationId xmlns:p14="http://schemas.microsoft.com/office/powerpoint/2010/main" val="36032268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Digital financial graph">
            <a:extLst>
              <a:ext uri="{FF2B5EF4-FFF2-40B4-BE49-F238E27FC236}">
                <a16:creationId xmlns:a16="http://schemas.microsoft.com/office/drawing/2014/main" id="{21F20B15-6385-4FB7-B5B6-D35B945740E3}"/>
              </a:ext>
            </a:extLst>
          </p:cNvPr>
          <p:cNvPicPr>
            <a:picLocks noChangeAspect="1"/>
          </p:cNvPicPr>
          <p:nvPr/>
        </p:nvPicPr>
        <p:blipFill rotWithShape="1">
          <a:blip r:embed="rId2">
            <a:alphaModFix amt="50000"/>
          </a:blip>
          <a:srcRect l="25"/>
          <a:stretch/>
        </p:blipFill>
        <p:spPr>
          <a:xfrm>
            <a:off x="22" y="10170"/>
            <a:ext cx="12188930" cy="6857990"/>
          </a:xfrm>
          <a:prstGeom prst="rect">
            <a:avLst/>
          </a:prstGeom>
        </p:spPr>
      </p:pic>
      <p:sp>
        <p:nvSpPr>
          <p:cNvPr id="2" name="Title 1">
            <a:extLst>
              <a:ext uri="{FF2B5EF4-FFF2-40B4-BE49-F238E27FC236}">
                <a16:creationId xmlns:a16="http://schemas.microsoft.com/office/drawing/2014/main" id="{C43C0857-4B38-41D2-2BCB-830D34D0270E}"/>
              </a:ext>
            </a:extLst>
          </p:cNvPr>
          <p:cNvSpPr>
            <a:spLocks noGrp="1"/>
          </p:cNvSpPr>
          <p:nvPr>
            <p:ph type="ctrTitle"/>
          </p:nvPr>
        </p:nvSpPr>
        <p:spPr>
          <a:xfrm>
            <a:off x="1524000" y="1122363"/>
            <a:ext cx="9144000" cy="3063240"/>
          </a:xfrm>
        </p:spPr>
        <p:txBody>
          <a:bodyPr>
            <a:normAutofit/>
          </a:bodyPr>
          <a:lstStyle/>
          <a:p>
            <a:r>
              <a:rPr lang="en-US" sz="6600"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Analyzing the Billionaires Statistics Dataset (2023)</a:t>
            </a:r>
            <a:endParaRPr lang="en-IN" sz="6600" dirty="0">
              <a:solidFill>
                <a:schemeClr val="bg1"/>
              </a:solidFill>
              <a:latin typeface="Times New Roman" panose="02020603050405020304" pitchFamily="18" charset="0"/>
              <a:ea typeface="Tahoma" panose="020B0604030504040204" pitchFamily="34" charset="0"/>
              <a:cs typeface="Times New Roman" panose="02020603050405020304" pitchFamily="18" charset="0"/>
            </a:endParaRPr>
          </a:p>
        </p:txBody>
      </p:sp>
      <p:sp>
        <p:nvSpPr>
          <p:cNvPr id="25"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9029170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igital numbers and graphs">
            <a:extLst>
              <a:ext uri="{FF2B5EF4-FFF2-40B4-BE49-F238E27FC236}">
                <a16:creationId xmlns:a16="http://schemas.microsoft.com/office/drawing/2014/main" id="{51331FB2-49AD-4558-A401-D04EB95ECA6E}"/>
              </a:ext>
            </a:extLst>
          </p:cNvPr>
          <p:cNvPicPr>
            <a:picLocks noChangeAspect="1"/>
          </p:cNvPicPr>
          <p:nvPr/>
        </p:nvPicPr>
        <p:blipFill rotWithShape="1">
          <a:blip r:embed="rId2">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D8F8E847-0739-B710-DE8B-598FB89D98DF}"/>
              </a:ext>
            </a:extLst>
          </p:cNvPr>
          <p:cNvSpPr>
            <a:spLocks noGrp="1"/>
          </p:cNvSpPr>
          <p:nvPr>
            <p:ph type="title"/>
          </p:nvPr>
        </p:nvSpPr>
        <p:spPr>
          <a:xfrm>
            <a:off x="838200" y="365125"/>
            <a:ext cx="10515600" cy="1325563"/>
          </a:xfrm>
        </p:spPr>
        <p:txBody>
          <a:bodyPr>
            <a:normAutofit/>
          </a:bodyPr>
          <a:lstStyle/>
          <a:p>
            <a:r>
              <a:rPr lang="en-IN">
                <a:solidFill>
                  <a:srgbClr val="FFFFFF"/>
                </a:solidFill>
                <a:latin typeface="Times New Roman" panose="02020603050405020304" pitchFamily="18" charset="0"/>
                <a:cs typeface="Times New Roman" panose="02020603050405020304" pitchFamily="18" charset="0"/>
              </a:rPr>
              <a:t>Self-Made vs Inherited Wealth</a:t>
            </a:r>
          </a:p>
        </p:txBody>
      </p:sp>
      <p:sp>
        <p:nvSpPr>
          <p:cNvPr id="8" name="Content Placeholder 2">
            <a:extLst>
              <a:ext uri="{FF2B5EF4-FFF2-40B4-BE49-F238E27FC236}">
                <a16:creationId xmlns:a16="http://schemas.microsoft.com/office/drawing/2014/main" id="{92DE2D50-FD00-E549-25B2-48F1B5C6C33D}"/>
              </a:ext>
            </a:extLst>
          </p:cNvPr>
          <p:cNvSpPr>
            <a:spLocks noGrp="1"/>
          </p:cNvSpPr>
          <p:nvPr>
            <p:ph idx="1"/>
          </p:nvPr>
        </p:nvSpPr>
        <p:spPr>
          <a:xfrm>
            <a:off x="838200" y="1825625"/>
            <a:ext cx="10515600" cy="4351338"/>
          </a:xfrm>
        </p:spPr>
        <p:txBody>
          <a:bodyPr>
            <a:normAutofit/>
          </a:bodyPr>
          <a:lstStyle/>
          <a:p>
            <a:r>
              <a:rPr lang="en-US" dirty="0">
                <a:solidFill>
                  <a:srgbClr val="FFFFFF"/>
                </a:solidFill>
                <a:effectLst/>
                <a:latin typeface="Times New Roman" panose="02020603050405020304" pitchFamily="18" charset="0"/>
                <a:cs typeface="Times New Roman" panose="02020603050405020304" pitchFamily="18" charset="0"/>
              </a:rPr>
              <a:t>Self-made billionaires make up the majority of the billionaires in the dataset, accounting for </a:t>
            </a:r>
            <a:r>
              <a:rPr lang="en-US" dirty="0">
                <a:solidFill>
                  <a:srgbClr val="FFFFFF"/>
                </a:solidFill>
                <a:latin typeface="Times New Roman" panose="02020603050405020304" pitchFamily="18" charset="0"/>
                <a:cs typeface="Times New Roman" panose="02020603050405020304" pitchFamily="18" charset="0"/>
              </a:rPr>
              <a:t>68.6</a:t>
            </a:r>
            <a:r>
              <a:rPr lang="en-US" dirty="0">
                <a:solidFill>
                  <a:srgbClr val="FFFFFF"/>
                </a:solidFill>
                <a:effectLst/>
                <a:latin typeface="Times New Roman" panose="02020603050405020304" pitchFamily="18" charset="0"/>
                <a:cs typeface="Times New Roman" panose="02020603050405020304" pitchFamily="18" charset="0"/>
              </a:rPr>
              <a:t>% of the total billionaires.</a:t>
            </a:r>
            <a:endParaRPr lang="en-US" dirty="0">
              <a:solidFill>
                <a:srgbClr val="FFFFFF"/>
              </a:solidFill>
              <a:latin typeface="Times New Roman" panose="02020603050405020304" pitchFamily="18" charset="0"/>
              <a:cs typeface="Times New Roman" panose="02020603050405020304" pitchFamily="18" charset="0"/>
            </a:endParaRPr>
          </a:p>
          <a:p>
            <a:r>
              <a:rPr lang="en-US" dirty="0">
                <a:solidFill>
                  <a:srgbClr val="FFFFFF"/>
                </a:solidFill>
                <a:effectLst/>
                <a:latin typeface="Times New Roman" panose="02020603050405020304" pitchFamily="18" charset="0"/>
                <a:cs typeface="Times New Roman" panose="02020603050405020304" pitchFamily="18" charset="0"/>
              </a:rPr>
              <a:t>Inherited wealth is still a significant factor, with </a:t>
            </a:r>
            <a:r>
              <a:rPr lang="en-US" dirty="0">
                <a:solidFill>
                  <a:srgbClr val="FFFFFF"/>
                </a:solidFill>
                <a:latin typeface="Times New Roman" panose="02020603050405020304" pitchFamily="18" charset="0"/>
                <a:cs typeface="Times New Roman" panose="02020603050405020304" pitchFamily="18" charset="0"/>
              </a:rPr>
              <a:t>31.4</a:t>
            </a:r>
            <a:r>
              <a:rPr lang="en-US" dirty="0">
                <a:solidFill>
                  <a:srgbClr val="FFFFFF"/>
                </a:solidFill>
                <a:effectLst/>
                <a:latin typeface="Times New Roman" panose="02020603050405020304" pitchFamily="18" charset="0"/>
                <a:cs typeface="Times New Roman" panose="02020603050405020304" pitchFamily="18" charset="0"/>
              </a:rPr>
              <a:t>% of the billionaires inheriting at least part of their wealth.</a:t>
            </a:r>
            <a:endParaRPr lang="en-US" dirty="0">
              <a:solidFill>
                <a:srgbClr val="FFFFFF"/>
              </a:solidFill>
              <a:latin typeface="Times New Roman" panose="02020603050405020304" pitchFamily="18" charset="0"/>
              <a:cs typeface="Times New Roman" panose="02020603050405020304" pitchFamily="18" charset="0"/>
            </a:endParaRPr>
          </a:p>
          <a:p>
            <a:r>
              <a:rPr lang="en-US" dirty="0">
                <a:solidFill>
                  <a:srgbClr val="FFFFFF"/>
                </a:solidFill>
                <a:effectLst/>
                <a:latin typeface="Times New Roman" panose="02020603050405020304" pitchFamily="18" charset="0"/>
                <a:cs typeface="Times New Roman" panose="02020603050405020304" pitchFamily="18" charset="0"/>
              </a:rPr>
              <a:t>Self-made billionaires tend to be younger than those who inherited their wealth</a:t>
            </a:r>
            <a:r>
              <a:rPr lang="en-US" dirty="0">
                <a:solidFill>
                  <a:srgbClr val="FFFFFF"/>
                </a:solidFill>
                <a:latin typeface="Times New Roman" panose="02020603050405020304" pitchFamily="18" charset="0"/>
                <a:cs typeface="Times New Roman" panose="02020603050405020304" pitchFamily="18" charset="0"/>
              </a:rPr>
              <a:t>.</a:t>
            </a:r>
          </a:p>
          <a:p>
            <a:endParaRPr lang="en-IN"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2611369"/>
      </p:ext>
    </p:extLst>
  </p:cSld>
  <p:clrMapOvr>
    <a:overrideClrMapping bg1="dk1" tx1="lt1" bg2="dk2" tx2="lt2" accent1="accent1" accent2="accent2" accent3="accent3" accent4="accent4" accent5="accent5" accent6="accent6" hlink="hlink" folHlink="folHlink"/>
  </p:clrMapOvr>
  <p:transition spd="slow">
    <p:wheel spokes="1"/>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riodic table of elements">
            <a:extLst>
              <a:ext uri="{FF2B5EF4-FFF2-40B4-BE49-F238E27FC236}">
                <a16:creationId xmlns:a16="http://schemas.microsoft.com/office/drawing/2014/main" id="{36EDCD65-4859-7251-7BCF-96ED44600493}"/>
              </a:ext>
            </a:extLst>
          </p:cNvPr>
          <p:cNvPicPr>
            <a:picLocks noChangeAspect="1"/>
          </p:cNvPicPr>
          <p:nvPr/>
        </p:nvPicPr>
        <p:blipFill rotWithShape="1">
          <a:blip r:embed="rId2"/>
          <a:srcRect t="13453" b="1961"/>
          <a:stretch/>
        </p:blipFill>
        <p:spPr>
          <a:xfrm>
            <a:off x="0" y="1"/>
            <a:ext cx="12192000" cy="6857999"/>
          </a:xfrm>
          <a:prstGeom prst="rect">
            <a:avLst/>
          </a:prstGeom>
        </p:spPr>
      </p:pic>
      <p:sp useBgFill="1">
        <p:nvSpPr>
          <p:cNvPr id="11" name="Freeform: Shape 10">
            <a:extLst>
              <a:ext uri="{FF2B5EF4-FFF2-40B4-BE49-F238E27FC236}">
                <a16:creationId xmlns:a16="http://schemas.microsoft.com/office/drawing/2014/main" id="{7E7D0C94-08B4-48AE-8813-CC4D60294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899" y="609600"/>
            <a:ext cx="5372101" cy="5513767"/>
          </a:xfrm>
          <a:custGeom>
            <a:avLst/>
            <a:gdLst>
              <a:gd name="connsiteX0" fmla="*/ 0 w 5372101"/>
              <a:gd name="connsiteY0" fmla="*/ 0 h 5513767"/>
              <a:gd name="connsiteX1" fmla="*/ 5372101 w 5372101"/>
              <a:gd name="connsiteY1" fmla="*/ 0 h 5513767"/>
              <a:gd name="connsiteX2" fmla="*/ 5372101 w 5372101"/>
              <a:gd name="connsiteY2" fmla="*/ 5513767 h 5513767"/>
              <a:gd name="connsiteX3" fmla="*/ 5363126 w 5372101"/>
              <a:gd name="connsiteY3" fmla="*/ 5512835 h 5513767"/>
              <a:gd name="connsiteX4" fmla="*/ 5316714 w 5372101"/>
              <a:gd name="connsiteY4" fmla="*/ 5491247 h 5513767"/>
              <a:gd name="connsiteX5" fmla="*/ 5198331 w 5372101"/>
              <a:gd name="connsiteY5" fmla="*/ 5470092 h 5513767"/>
              <a:gd name="connsiteX6" fmla="*/ 5150428 w 5372101"/>
              <a:gd name="connsiteY6" fmla="*/ 5472506 h 5513767"/>
              <a:gd name="connsiteX7" fmla="*/ 5085506 w 5372101"/>
              <a:gd name="connsiteY7" fmla="*/ 5468851 h 5513767"/>
              <a:gd name="connsiteX8" fmla="*/ 4968663 w 5372101"/>
              <a:gd name="connsiteY8" fmla="*/ 5470487 h 5513767"/>
              <a:gd name="connsiteX9" fmla="*/ 4815623 w 5372101"/>
              <a:gd name="connsiteY9" fmla="*/ 5458622 h 5513767"/>
              <a:gd name="connsiteX10" fmla="*/ 4716679 w 5372101"/>
              <a:gd name="connsiteY10" fmla="*/ 5405365 h 5513767"/>
              <a:gd name="connsiteX11" fmla="*/ 4704891 w 5372101"/>
              <a:gd name="connsiteY11" fmla="*/ 5411529 h 5513767"/>
              <a:gd name="connsiteX12" fmla="*/ 4630496 w 5372101"/>
              <a:gd name="connsiteY12" fmla="*/ 5396532 h 5513767"/>
              <a:gd name="connsiteX13" fmla="*/ 4506964 w 5372101"/>
              <a:gd name="connsiteY13" fmla="*/ 5396685 h 5513767"/>
              <a:gd name="connsiteX14" fmla="*/ 4427135 w 5372101"/>
              <a:gd name="connsiteY14" fmla="*/ 5358585 h 5513767"/>
              <a:gd name="connsiteX15" fmla="*/ 4028338 w 5372101"/>
              <a:gd name="connsiteY15" fmla="*/ 5313494 h 5513767"/>
              <a:gd name="connsiteX16" fmla="*/ 4015367 w 5372101"/>
              <a:gd name="connsiteY16" fmla="*/ 5320766 h 5513767"/>
              <a:gd name="connsiteX17" fmla="*/ 4002837 w 5372101"/>
              <a:gd name="connsiteY17" fmla="*/ 5322294 h 5513767"/>
              <a:gd name="connsiteX18" fmla="*/ 3997650 w 5372101"/>
              <a:gd name="connsiteY18" fmla="*/ 5329513 h 5513767"/>
              <a:gd name="connsiteX19" fmla="*/ 3991991 w 5372101"/>
              <a:gd name="connsiteY19" fmla="*/ 5331908 h 5513767"/>
              <a:gd name="connsiteX20" fmla="*/ 3925210 w 5372101"/>
              <a:gd name="connsiteY20" fmla="*/ 5319395 h 5513767"/>
              <a:gd name="connsiteX21" fmla="*/ 3837014 w 5372101"/>
              <a:gd name="connsiteY21" fmla="*/ 5289023 h 5513767"/>
              <a:gd name="connsiteX22" fmla="*/ 3798765 w 5372101"/>
              <a:gd name="connsiteY22" fmla="*/ 5299431 h 5513767"/>
              <a:gd name="connsiteX23" fmla="*/ 3792144 w 5372101"/>
              <a:gd name="connsiteY23" fmla="*/ 5301616 h 5513767"/>
              <a:gd name="connsiteX24" fmla="*/ 3766249 w 5372101"/>
              <a:gd name="connsiteY24" fmla="*/ 5301869 h 5513767"/>
              <a:gd name="connsiteX25" fmla="*/ 3718651 w 5372101"/>
              <a:gd name="connsiteY25" fmla="*/ 5320541 h 5513767"/>
              <a:gd name="connsiteX26" fmla="*/ 3671207 w 5372101"/>
              <a:gd name="connsiteY26" fmla="*/ 5318046 h 5513767"/>
              <a:gd name="connsiteX27" fmla="*/ 3446863 w 5372101"/>
              <a:gd name="connsiteY27" fmla="*/ 5294348 h 5513767"/>
              <a:gd name="connsiteX28" fmla="*/ 3312000 w 5372101"/>
              <a:gd name="connsiteY28" fmla="*/ 5286923 h 5513767"/>
              <a:gd name="connsiteX29" fmla="*/ 3259756 w 5372101"/>
              <a:gd name="connsiteY29" fmla="*/ 5294712 h 5513767"/>
              <a:gd name="connsiteX30" fmla="*/ 3187481 w 5372101"/>
              <a:gd name="connsiteY30" fmla="*/ 5298457 h 5513767"/>
              <a:gd name="connsiteX31" fmla="*/ 3124115 w 5372101"/>
              <a:gd name="connsiteY31" fmla="*/ 5294626 h 5513767"/>
              <a:gd name="connsiteX32" fmla="*/ 3099907 w 5372101"/>
              <a:gd name="connsiteY32" fmla="*/ 5302443 h 5513767"/>
              <a:gd name="connsiteX33" fmla="*/ 3017494 w 5372101"/>
              <a:gd name="connsiteY33" fmla="*/ 5301439 h 5513767"/>
              <a:gd name="connsiteX34" fmla="*/ 3010848 w 5372101"/>
              <a:gd name="connsiteY34" fmla="*/ 5307225 h 5513767"/>
              <a:gd name="connsiteX35" fmla="*/ 2994286 w 5372101"/>
              <a:gd name="connsiteY35" fmla="*/ 5309060 h 5513767"/>
              <a:gd name="connsiteX36" fmla="*/ 2988160 w 5372101"/>
              <a:gd name="connsiteY36" fmla="*/ 5310041 h 5513767"/>
              <a:gd name="connsiteX37" fmla="*/ 2984260 w 5372101"/>
              <a:gd name="connsiteY37" fmla="*/ 5307528 h 5513767"/>
              <a:gd name="connsiteX38" fmla="*/ 2979127 w 5372101"/>
              <a:gd name="connsiteY38" fmla="*/ 5308389 h 5513767"/>
              <a:gd name="connsiteX39" fmla="*/ 2978660 w 5372101"/>
              <a:gd name="connsiteY39" fmla="*/ 5311563 h 5513767"/>
              <a:gd name="connsiteX40" fmla="*/ 2946326 w 5372101"/>
              <a:gd name="connsiteY40" fmla="*/ 5316745 h 5513767"/>
              <a:gd name="connsiteX41" fmla="*/ 2713134 w 5372101"/>
              <a:gd name="connsiteY41" fmla="*/ 5331381 h 5513767"/>
              <a:gd name="connsiteX42" fmla="*/ 2352072 w 5372101"/>
              <a:gd name="connsiteY42" fmla="*/ 5342761 h 5513767"/>
              <a:gd name="connsiteX43" fmla="*/ 2260922 w 5372101"/>
              <a:gd name="connsiteY43" fmla="*/ 5328122 h 5513767"/>
              <a:gd name="connsiteX44" fmla="*/ 2178497 w 5372101"/>
              <a:gd name="connsiteY44" fmla="*/ 5351065 h 5513767"/>
              <a:gd name="connsiteX45" fmla="*/ 2034408 w 5372101"/>
              <a:gd name="connsiteY45" fmla="*/ 5307958 h 5513767"/>
              <a:gd name="connsiteX46" fmla="*/ 1831505 w 5372101"/>
              <a:gd name="connsiteY46" fmla="*/ 5312691 h 5513767"/>
              <a:gd name="connsiteX47" fmla="*/ 1710387 w 5372101"/>
              <a:gd name="connsiteY47" fmla="*/ 5308705 h 5513767"/>
              <a:gd name="connsiteX48" fmla="*/ 1664816 w 5372101"/>
              <a:gd name="connsiteY48" fmla="*/ 5296479 h 5513767"/>
              <a:gd name="connsiteX49" fmla="*/ 1600883 w 5372101"/>
              <a:gd name="connsiteY49" fmla="*/ 5286607 h 5513767"/>
              <a:gd name="connsiteX50" fmla="*/ 1488397 w 5372101"/>
              <a:gd name="connsiteY50" fmla="*/ 5260898 h 5513767"/>
              <a:gd name="connsiteX51" fmla="*/ 1336670 w 5372101"/>
              <a:gd name="connsiteY51" fmla="*/ 5240770 h 5513767"/>
              <a:gd name="connsiteX52" fmla="*/ 1224297 w 5372101"/>
              <a:gd name="connsiteY52" fmla="*/ 5271845 h 5513767"/>
              <a:gd name="connsiteX53" fmla="*/ 1214830 w 5372101"/>
              <a:gd name="connsiteY53" fmla="*/ 5263450 h 5513767"/>
              <a:gd name="connsiteX54" fmla="*/ 1138181 w 5372101"/>
              <a:gd name="connsiteY54" fmla="*/ 5262590 h 5513767"/>
              <a:gd name="connsiteX55" fmla="*/ 943575 w 5372101"/>
              <a:gd name="connsiteY55" fmla="*/ 5290808 h 5513767"/>
              <a:gd name="connsiteX56" fmla="*/ 529813 w 5372101"/>
              <a:gd name="connsiteY56" fmla="*/ 5218555 h 5513767"/>
              <a:gd name="connsiteX57" fmla="*/ 519546 w 5372101"/>
              <a:gd name="connsiteY57" fmla="*/ 5208845 h 5513767"/>
              <a:gd name="connsiteX58" fmla="*/ 507906 w 5372101"/>
              <a:gd name="connsiteY58" fmla="*/ 5204779 h 5513767"/>
              <a:gd name="connsiteX59" fmla="*/ 505153 w 5372101"/>
              <a:gd name="connsiteY59" fmla="*/ 5196726 h 5513767"/>
              <a:gd name="connsiteX60" fmla="*/ 500429 w 5372101"/>
              <a:gd name="connsiteY60" fmla="*/ 5193241 h 5513767"/>
              <a:gd name="connsiteX61" fmla="*/ 431923 w 5372101"/>
              <a:gd name="connsiteY61" fmla="*/ 5191553 h 5513767"/>
              <a:gd name="connsiteX62" fmla="*/ 337115 w 5372101"/>
              <a:gd name="connsiteY62" fmla="*/ 5202714 h 5513767"/>
              <a:gd name="connsiteX63" fmla="*/ 303383 w 5372101"/>
              <a:gd name="connsiteY63" fmla="*/ 5184750 h 5513767"/>
              <a:gd name="connsiteX64" fmla="*/ 297664 w 5372101"/>
              <a:gd name="connsiteY64" fmla="*/ 5181269 h 5513767"/>
              <a:gd name="connsiteX65" fmla="*/ 272701 w 5372101"/>
              <a:gd name="connsiteY65" fmla="*/ 5175678 h 5513767"/>
              <a:gd name="connsiteX66" fmla="*/ 268242 w 5372101"/>
              <a:gd name="connsiteY66" fmla="*/ 5163678 h 5513767"/>
              <a:gd name="connsiteX67" fmla="*/ 232517 w 5372101"/>
              <a:gd name="connsiteY67" fmla="*/ 5147792 h 5513767"/>
              <a:gd name="connsiteX68" fmla="*/ 185851 w 5372101"/>
              <a:gd name="connsiteY68" fmla="*/ 5140408 h 5513767"/>
              <a:gd name="connsiteX69" fmla="*/ 20337 w 5372101"/>
              <a:gd name="connsiteY69" fmla="*/ 5113040 h 5513767"/>
              <a:gd name="connsiteX70" fmla="*/ 0 w 5372101"/>
              <a:gd name="connsiteY70" fmla="*/ 5112243 h 551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372101" h="5513767">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2174C05-A17A-DD88-87E2-B39CCAA82192}"/>
              </a:ext>
            </a:extLst>
          </p:cNvPr>
          <p:cNvSpPr>
            <a:spLocks noGrp="1"/>
          </p:cNvSpPr>
          <p:nvPr>
            <p:ph type="title"/>
          </p:nvPr>
        </p:nvSpPr>
        <p:spPr>
          <a:xfrm>
            <a:off x="1030960" y="609599"/>
            <a:ext cx="4775162" cy="1339382"/>
          </a:xfrm>
        </p:spPr>
        <p:txBody>
          <a:bodyPr>
            <a:normAutofit/>
          </a:bodyPr>
          <a:lstStyle/>
          <a:p>
            <a:pPr algn="ctr"/>
            <a:r>
              <a:rPr lang="en-IN" sz="3600" dirty="0">
                <a:latin typeface="Times New Roman" panose="02020603050405020304" pitchFamily="18" charset="0"/>
                <a:cs typeface="Times New Roman" panose="02020603050405020304" pitchFamily="18" charset="0"/>
              </a:rPr>
              <a:t>Country Distribution</a:t>
            </a:r>
          </a:p>
        </p:txBody>
      </p:sp>
      <p:sp>
        <p:nvSpPr>
          <p:cNvPr id="18"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64666" y="399531"/>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2">
            <a:extLst>
              <a:ext uri="{FF2B5EF4-FFF2-40B4-BE49-F238E27FC236}">
                <a16:creationId xmlns:a16="http://schemas.microsoft.com/office/drawing/2014/main" id="{C6D4C971-BCBC-C1CF-1362-9AD15BC86931}"/>
              </a:ext>
            </a:extLst>
          </p:cNvPr>
          <p:cNvSpPr>
            <a:spLocks noGrp="1"/>
          </p:cNvSpPr>
          <p:nvPr>
            <p:ph idx="1"/>
          </p:nvPr>
        </p:nvSpPr>
        <p:spPr>
          <a:xfrm>
            <a:off x="1189318" y="1900098"/>
            <a:ext cx="4458446" cy="4223269"/>
          </a:xfrm>
        </p:spPr>
        <p:txBody>
          <a:bodyPr anchor="ctr">
            <a:normAutofit/>
          </a:bodyPr>
          <a:lstStyle/>
          <a:p>
            <a:pPr algn="just"/>
            <a:r>
              <a:rPr lang="en-US" sz="1800" b="1" dirty="0">
                <a:effectLst/>
                <a:latin typeface="Times New Roman" panose="02020603050405020304" pitchFamily="18" charset="0"/>
                <a:cs typeface="Times New Roman" panose="02020603050405020304" pitchFamily="18" charset="0"/>
              </a:rPr>
              <a:t>Top 3 Countries with Highest Number of Billionaires</a:t>
            </a:r>
            <a:endParaRPr lang="en-US" sz="1800" b="1" dirty="0">
              <a:latin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cs typeface="Times New Roman" panose="02020603050405020304" pitchFamily="18" charset="0"/>
              </a:rPr>
              <a:t>United States: 763 China: </a:t>
            </a:r>
            <a:r>
              <a:rPr lang="en-US" sz="1800" dirty="0">
                <a:latin typeface="Times New Roman" panose="02020603050405020304" pitchFamily="18" charset="0"/>
                <a:cs typeface="Times New Roman" panose="02020603050405020304" pitchFamily="18" charset="0"/>
              </a:rPr>
              <a:t>528</a:t>
            </a:r>
            <a:r>
              <a:rPr lang="en-US" sz="1800" dirty="0">
                <a:effectLst/>
                <a:latin typeface="Times New Roman" panose="02020603050405020304" pitchFamily="18" charset="0"/>
                <a:cs typeface="Times New Roman" panose="02020603050405020304" pitchFamily="18" charset="0"/>
              </a:rPr>
              <a:t> India: 158</a:t>
            </a:r>
            <a:endParaRPr lang="en-US" sz="1800" dirty="0">
              <a:latin typeface="Times New Roman" panose="02020603050405020304" pitchFamily="18" charset="0"/>
              <a:cs typeface="Times New Roman" panose="02020603050405020304" pitchFamily="18" charset="0"/>
            </a:endParaRPr>
          </a:p>
          <a:p>
            <a:pPr algn="just"/>
            <a:r>
              <a:rPr lang="en-US" sz="1800" b="1" dirty="0">
                <a:effectLst/>
                <a:latin typeface="Times New Roman" panose="02020603050405020304" pitchFamily="18" charset="0"/>
                <a:cs typeface="Times New Roman" panose="02020603050405020304" pitchFamily="18" charset="0"/>
              </a:rPr>
              <a:t>Analysis</a:t>
            </a:r>
            <a:endParaRPr lang="en-US" sz="1800" b="1" dirty="0">
              <a:latin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cs typeface="Times New Roman" panose="02020603050405020304" pitchFamily="18" charset="0"/>
              </a:rPr>
              <a:t>The United States has the highest number of billionaires in the world, followed closely by China. India has a significant number of billionaires as well, but it is still far behind the top two countries. The distribution of billionaires across countries can be attributed to a variety of factors, including economic development, political stability, and access to resources and opportunities.</a:t>
            </a:r>
            <a:endParaRPr lang="en-US" sz="1800" dirty="0">
              <a:latin typeface="Times New Roman" panose="02020603050405020304" pitchFamily="18"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427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clamation mark on a yellow background">
            <a:extLst>
              <a:ext uri="{FF2B5EF4-FFF2-40B4-BE49-F238E27FC236}">
                <a16:creationId xmlns:a16="http://schemas.microsoft.com/office/drawing/2014/main" id="{B2D580DF-3A8D-9E43-FC8A-8FB9CD357E97}"/>
              </a:ext>
            </a:extLst>
          </p:cNvPr>
          <p:cNvPicPr>
            <a:picLocks noChangeAspect="1"/>
          </p:cNvPicPr>
          <p:nvPr/>
        </p:nvPicPr>
        <p:blipFill rotWithShape="1">
          <a:blip r:embed="rId4"/>
          <a:srcRect l="23164" r="10247"/>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61B0D1-A88D-48A1-015F-BB4047330C6D}"/>
              </a:ext>
            </a:extLst>
          </p:cNvPr>
          <p:cNvSpPr>
            <a:spLocks noGrp="1"/>
          </p:cNvSpPr>
          <p:nvPr>
            <p:ph type="title"/>
          </p:nvPr>
        </p:nvSpPr>
        <p:spPr>
          <a:xfrm>
            <a:off x="406398" y="220150"/>
            <a:ext cx="5506722" cy="1628970"/>
          </a:xfrm>
        </p:spPr>
        <p:txBody>
          <a:bodyPr anchor="ctr">
            <a:normAutofit/>
          </a:bodyPr>
          <a:lstStyle/>
          <a:p>
            <a:r>
              <a:rPr lang="en-US" sz="4000" b="1" dirty="0">
                <a:effectLst/>
                <a:latin typeface="Times New Roman" panose="02020603050405020304" pitchFamily="18" charset="0"/>
                <a:cs typeface="Times New Roman" panose="02020603050405020304" pitchFamily="18" charset="0"/>
              </a:rPr>
              <a:t>Philanthropic Activities</a:t>
            </a:r>
            <a:endParaRPr lang="en-IN" sz="4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C1EB586-723E-91F6-9E3A-DE044315487B}"/>
              </a:ext>
            </a:extLst>
          </p:cNvPr>
          <p:cNvSpPr>
            <a:spLocks noGrp="1"/>
          </p:cNvSpPr>
          <p:nvPr>
            <p:ph idx="1"/>
          </p:nvPr>
        </p:nvSpPr>
        <p:spPr>
          <a:xfrm>
            <a:off x="406400" y="1849120"/>
            <a:ext cx="5394959" cy="4876799"/>
          </a:xfrm>
        </p:spPr>
        <p:txBody>
          <a:bodyPr anchor="ctr">
            <a:noAutofit/>
          </a:bodyPr>
          <a:lstStyle/>
          <a:p>
            <a:pPr algn="just"/>
            <a:r>
              <a:rPr lang="en-US" sz="1800" dirty="0">
                <a:effectLst/>
                <a:latin typeface="Times New Roman" panose="02020603050405020304" pitchFamily="18" charset="0"/>
                <a:cs typeface="Times New Roman" panose="02020603050405020304" pitchFamily="18" charset="0"/>
              </a:rPr>
              <a:t>The dataset reveals that many billionaires are actively involved in philanthropic activities and have donated significant amounts of their wealth to charitable causes. According to the data, the top philanthropists among billionaires include Bill Gates, Warren Buffet, and Mark Zuckerberg.</a:t>
            </a:r>
            <a:endParaRPr lang="en-US" sz="1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Bill Gates has donated over $35 billion to charitable causes through the Bill and Melinda Gates Foundation, which focuses on global health and education initiatives.</a:t>
            </a:r>
          </a:p>
          <a:p>
            <a:pPr algn="just">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Warren Buffet has pledged to donate 99% of his wealth to philanthropic causes, primarily through the Bill and Melinda Gates Foundation and his own charity, the Susan Thompson Buffet Foundation.</a:t>
            </a:r>
          </a:p>
          <a:p>
            <a:pPr algn="just">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Mark Zuckerberg has pledged to donate 99% of his Facebook shares to charitable causes over his lifetime, with a focus on advancing human potential and promoting equality.</a:t>
            </a:r>
          </a:p>
          <a:p>
            <a:pPr algn="just"/>
            <a:endParaRPr lang="en-IN" sz="1800" dirty="0">
              <a:latin typeface="Times New Roman" panose="02020603050405020304" pitchFamily="18" charset="0"/>
              <a:cs typeface="Times New Roman" panose="02020603050405020304" pitchFamily="18" charset="0"/>
            </a:endParaRPr>
          </a:p>
        </p:txBody>
      </p:sp>
      <p:pic>
        <p:nvPicPr>
          <p:cNvPr id="8" name="Video 7" title="Train On Sunset">
            <a:hlinkClick r:id="" action="ppaction://media"/>
            <a:extLst>
              <a:ext uri="{FF2B5EF4-FFF2-40B4-BE49-F238E27FC236}">
                <a16:creationId xmlns:a16="http://schemas.microsoft.com/office/drawing/2014/main" id="{5890F55F-E082-D2C1-791E-113CAB3A80E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103026" y="0"/>
            <a:ext cx="6088974" cy="6858000"/>
          </a:xfrm>
          <a:prstGeom prst="rect">
            <a:avLst/>
          </a:prstGeom>
        </p:spPr>
      </p:pic>
    </p:spTree>
    <p:extLst>
      <p:ext uri="{BB962C8B-B14F-4D97-AF65-F5344CB8AC3E}">
        <p14:creationId xmlns:p14="http://schemas.microsoft.com/office/powerpoint/2010/main" val="425668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37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8DD77349-6ADE-99FE-8E04-12919EE56F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9" name="Rectangle 8">
              <a:extLst>
                <a:ext uri="{FF2B5EF4-FFF2-40B4-BE49-F238E27FC236}">
                  <a16:creationId xmlns:a16="http://schemas.microsoft.com/office/drawing/2014/main" id="{D5B2B92C-44DF-B41D-C67A-EBF175DF52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41EB2F1-D26A-D7C9-E9AC-B63BE629A2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6D16430-53D3-47E5-F4B8-B441E710D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DF4BF68-71D6-2A79-7A78-F6CA55767B74}"/>
              </a:ext>
            </a:extLst>
          </p:cNvPr>
          <p:cNvSpPr>
            <a:spLocks noGrp="1"/>
          </p:cNvSpPr>
          <p:nvPr>
            <p:ph type="title"/>
          </p:nvPr>
        </p:nvSpPr>
        <p:spPr>
          <a:xfrm>
            <a:off x="876691" y="301843"/>
            <a:ext cx="10477109" cy="1003532"/>
          </a:xfrm>
        </p:spPr>
        <p:txBody>
          <a:bodyPr anchor="ctr">
            <a:normAutofit/>
          </a:bodyPr>
          <a:lstStyle/>
          <a:p>
            <a:r>
              <a:rPr lang="en-IN" sz="4000" dirty="0">
                <a:solidFill>
                  <a:srgbClr val="FFFFFF"/>
                </a:solidFill>
                <a:latin typeface="Times New Roman" panose="02020603050405020304" pitchFamily="18" charset="0"/>
                <a:cs typeface="Times New Roman" panose="02020603050405020304" pitchFamily="18" charset="0"/>
              </a:rPr>
              <a:t>Billionaires and Politics</a:t>
            </a:r>
          </a:p>
        </p:txBody>
      </p:sp>
      <p:sp>
        <p:nvSpPr>
          <p:cNvPr id="6" name="TextBox 5">
            <a:extLst>
              <a:ext uri="{FF2B5EF4-FFF2-40B4-BE49-F238E27FC236}">
                <a16:creationId xmlns:a16="http://schemas.microsoft.com/office/drawing/2014/main" id="{4B38D959-DD4F-A047-8C78-CDBCC0EE147C}"/>
              </a:ext>
            </a:extLst>
          </p:cNvPr>
          <p:cNvSpPr txBox="1"/>
          <p:nvPr/>
        </p:nvSpPr>
        <p:spPr>
          <a:xfrm>
            <a:off x="876691" y="3004006"/>
            <a:ext cx="3207629" cy="2092881"/>
          </a:xfrm>
          <a:prstGeom prst="rect">
            <a:avLst/>
          </a:prstGeom>
          <a:noFill/>
        </p:spPr>
        <p:txBody>
          <a:bodyPr wrap="square" rtlCol="0">
            <a:spAutoFit/>
          </a:bodyPr>
          <a:lstStyle/>
          <a:p>
            <a:pPr algn="just"/>
            <a:r>
              <a:rPr lang="en-US" sz="2000" b="1" dirty="0">
                <a:effectLst/>
                <a:latin typeface="Times New Roman" panose="02020603050405020304" pitchFamily="18" charset="0"/>
                <a:cs typeface="Times New Roman" panose="02020603050405020304" pitchFamily="18" charset="0"/>
              </a:rPr>
              <a:t>Political Contributions</a:t>
            </a:r>
          </a:p>
          <a:p>
            <a:pPr algn="just"/>
            <a:endParaRPr lang="en-US" sz="2000" b="1" dirty="0">
              <a:latin typeface="Times New Roman" panose="02020603050405020304" pitchFamily="18" charset="0"/>
              <a:cs typeface="Times New Roman" panose="02020603050405020304" pitchFamily="18" charset="0"/>
            </a:endParaRPr>
          </a:p>
          <a:p>
            <a:pPr algn="just"/>
            <a:r>
              <a:rPr lang="en-US" dirty="0">
                <a:effectLst/>
                <a:latin typeface="Times New Roman" panose="02020603050405020304" pitchFamily="18" charset="0"/>
                <a:cs typeface="Times New Roman" panose="02020603050405020304" pitchFamily="18" charset="0"/>
              </a:rPr>
              <a:t>Billionaires have a significant impact on politics through campaign contributions and lobbying efforts.</a:t>
            </a:r>
            <a:endParaRPr lang="en-US" dirty="0">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10EBB37A-12EF-9963-30BF-1DB62966A3CA}"/>
              </a:ext>
            </a:extLst>
          </p:cNvPr>
          <p:cNvSpPr txBox="1"/>
          <p:nvPr/>
        </p:nvSpPr>
        <p:spPr>
          <a:xfrm>
            <a:off x="4394590" y="3004006"/>
            <a:ext cx="3441309" cy="2092881"/>
          </a:xfrm>
          <a:prstGeom prst="rect">
            <a:avLst/>
          </a:prstGeom>
          <a:noFill/>
        </p:spPr>
        <p:txBody>
          <a:bodyPr wrap="square" rtlCol="0">
            <a:spAutoFit/>
          </a:bodyPr>
          <a:lstStyle/>
          <a:p>
            <a:pPr algn="just"/>
            <a:r>
              <a:rPr lang="en-US" sz="2000" b="1" dirty="0">
                <a:effectLst/>
                <a:latin typeface="Times New Roman" panose="02020603050405020304" pitchFamily="18" charset="0"/>
                <a:cs typeface="Times New Roman" panose="02020603050405020304" pitchFamily="18" charset="0"/>
              </a:rPr>
              <a:t>Political Activism</a:t>
            </a:r>
          </a:p>
          <a:p>
            <a:pPr algn="just"/>
            <a:endParaRPr lang="en-US" sz="2000" b="1" dirty="0">
              <a:latin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cs typeface="Times New Roman" panose="02020603050405020304" pitchFamily="18" charset="0"/>
              </a:rPr>
              <a:t>Some billionaires use their wealth and influence to support political causes and candidates aligned with their views.</a:t>
            </a:r>
            <a:endParaRPr lang="en-US" sz="1800" dirty="0">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E1D97637-3FFC-7C32-07B3-5CC54FF77BA0}"/>
              </a:ext>
            </a:extLst>
          </p:cNvPr>
          <p:cNvSpPr txBox="1"/>
          <p:nvPr/>
        </p:nvSpPr>
        <p:spPr>
          <a:xfrm>
            <a:off x="8314503" y="2895600"/>
            <a:ext cx="3441309" cy="2621994"/>
          </a:xfrm>
          <a:prstGeom prst="flowChartAlternateProcess">
            <a:avLst/>
          </a:prstGeom>
          <a:noFill/>
        </p:spPr>
        <p:txBody>
          <a:bodyPr wrap="square" rtlCol="0">
            <a:spAutoFit/>
          </a:bodyPr>
          <a:lstStyle/>
          <a:p>
            <a:pPr algn="just"/>
            <a:r>
              <a:rPr lang="en-US" sz="2000" b="1" dirty="0">
                <a:effectLst/>
                <a:latin typeface="Times New Roman" panose="02020603050405020304" pitchFamily="18" charset="0"/>
                <a:cs typeface="Times New Roman" panose="02020603050405020304" pitchFamily="18" charset="0"/>
              </a:rPr>
              <a:t>Political Ambitions</a:t>
            </a:r>
          </a:p>
          <a:p>
            <a:pPr algn="just"/>
            <a:endParaRPr lang="en-US" sz="2000" b="1" dirty="0">
              <a:latin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cs typeface="Times New Roman" panose="02020603050405020304" pitchFamily="18" charset="0"/>
              </a:rPr>
              <a:t>A number of billionaires have run for political office, using their wealth and business experience as selling points.</a:t>
            </a:r>
            <a:endParaRPr lang="en-US" sz="1800" dirty="0">
              <a:latin typeface="Times New Roman" panose="02020603050405020304" pitchFamily="18" charset="0"/>
              <a:cs typeface="Times New Roman" panose="02020603050405020304" pitchFamily="18" charset="0"/>
            </a:endParaRPr>
          </a:p>
          <a:p>
            <a:endParaRPr lang="en-IN" sz="1800" dirty="0"/>
          </a:p>
          <a:p>
            <a:endParaRPr lang="en-IN" dirty="0"/>
          </a:p>
        </p:txBody>
      </p:sp>
    </p:spTree>
    <p:extLst>
      <p:ext uri="{BB962C8B-B14F-4D97-AF65-F5344CB8AC3E}">
        <p14:creationId xmlns:p14="http://schemas.microsoft.com/office/powerpoint/2010/main" val="38779564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1DA7FF-9FEE-1D05-E696-9EDF2FAB77B4}"/>
              </a:ext>
            </a:extLst>
          </p:cNvPr>
          <p:cNvSpPr>
            <a:spLocks noGrp="1"/>
          </p:cNvSpPr>
          <p:nvPr>
            <p:ph type="title"/>
          </p:nvPr>
        </p:nvSpPr>
        <p:spPr>
          <a:xfrm>
            <a:off x="832920" y="-10886"/>
            <a:ext cx="5334197" cy="1708242"/>
          </a:xfrm>
        </p:spPr>
        <p:txBody>
          <a:bodyPr anchor="ctr">
            <a:normAutofit/>
          </a:bodyPr>
          <a:lstStyle/>
          <a:p>
            <a:r>
              <a:rPr lang="en-IN" sz="4000" dirty="0">
                <a:latin typeface="Times New Roman" panose="02020603050405020304" pitchFamily="18" charset="0"/>
                <a:cs typeface="Times New Roman" panose="02020603050405020304" pitchFamily="18" charset="0"/>
              </a:rPr>
              <a:t>Wealth Inequality</a:t>
            </a:r>
          </a:p>
        </p:txBody>
      </p:sp>
      <p:sp>
        <p:nvSpPr>
          <p:cNvPr id="3" name="Content Placeholder 2">
            <a:extLst>
              <a:ext uri="{FF2B5EF4-FFF2-40B4-BE49-F238E27FC236}">
                <a16:creationId xmlns:a16="http://schemas.microsoft.com/office/drawing/2014/main" id="{6491A2E5-C623-D683-B77A-BACF1AA5196F}"/>
              </a:ext>
            </a:extLst>
          </p:cNvPr>
          <p:cNvSpPr>
            <a:spLocks noGrp="1"/>
          </p:cNvSpPr>
          <p:nvPr>
            <p:ph idx="1"/>
          </p:nvPr>
        </p:nvSpPr>
        <p:spPr>
          <a:xfrm>
            <a:off x="761796" y="1509078"/>
            <a:ext cx="5334204" cy="5537200"/>
          </a:xfrm>
        </p:spPr>
        <p:txBody>
          <a:bodyPr anchor="ctr">
            <a:normAutofit lnSpcReduction="10000"/>
          </a:bodyPr>
          <a:lstStyle/>
          <a:p>
            <a:pPr algn="just"/>
            <a:r>
              <a:rPr lang="en-US" sz="1800" dirty="0">
                <a:effectLst/>
                <a:latin typeface="Times New Roman" panose="02020603050405020304" pitchFamily="18" charset="0"/>
                <a:cs typeface="Times New Roman" panose="02020603050405020304" pitchFamily="18" charset="0"/>
              </a:rPr>
              <a:t>The Billionaires Statistics Dataset reveals a stark wealth inequality between the world's billionaires and the rest of the population. According to the dataset, the top 1% of billionaires own more wealth than the bottom 50% of the global population combined.</a:t>
            </a:r>
            <a:endParaRPr lang="en-US" sz="1800" dirty="0">
              <a:latin typeface="Times New Roman" panose="02020603050405020304" pitchFamily="18" charset="0"/>
              <a:cs typeface="Times New Roman" panose="02020603050405020304" pitchFamily="18" charset="0"/>
            </a:endParaRPr>
          </a:p>
          <a:p>
            <a:pPr algn="just"/>
            <a:r>
              <a:rPr lang="en-US" sz="1800" b="1" dirty="0">
                <a:effectLst/>
                <a:latin typeface="Times New Roman" panose="02020603050405020304" pitchFamily="18" charset="0"/>
                <a:cs typeface="Times New Roman" panose="02020603050405020304" pitchFamily="18" charset="0"/>
              </a:rPr>
              <a:t>Factors Contributing to Wealth Inequality</a:t>
            </a:r>
            <a:endParaRPr lang="en-US" sz="1800" b="1" dirty="0">
              <a:latin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cs typeface="Times New Roman" panose="02020603050405020304" pitchFamily="18" charset="0"/>
              </a:rPr>
              <a:t>The dataset also provides insights into the factors contributing to this wealth inequality. These include:</a:t>
            </a:r>
            <a:endParaRPr lang="en-US" sz="1800" dirty="0">
              <a:latin typeface="Times New Roman" panose="02020603050405020304" pitchFamily="18" charset="0"/>
              <a:cs typeface="Times New Roman" panose="02020603050405020304" pitchFamily="18" charset="0"/>
            </a:endParaRPr>
          </a:p>
          <a:p>
            <a:pPr algn="just">
              <a:buFont typeface="+mj-lt"/>
              <a:buAutoNum type="arabicPeriod"/>
            </a:pPr>
            <a:r>
              <a:rPr lang="en-US" sz="1800" dirty="0">
                <a:effectLst/>
                <a:latin typeface="Times New Roman" panose="02020603050405020304" pitchFamily="18" charset="0"/>
                <a:cs typeface="Times New Roman" panose="02020603050405020304" pitchFamily="18" charset="0"/>
              </a:rPr>
              <a:t>Globalization and the rise of multinational corporations, which have led to the concentration of wealth in the hands of a few individuals and companies.</a:t>
            </a:r>
          </a:p>
          <a:p>
            <a:pPr algn="just">
              <a:buFont typeface="+mj-lt"/>
              <a:buAutoNum type="arabicPeriod"/>
            </a:pPr>
            <a:r>
              <a:rPr lang="en-US" sz="1800" dirty="0">
                <a:effectLst/>
                <a:latin typeface="Times New Roman" panose="02020603050405020304" pitchFamily="18" charset="0"/>
                <a:cs typeface="Times New Roman" panose="02020603050405020304" pitchFamily="18" charset="0"/>
              </a:rPr>
              <a:t>Tax policies that favor the wealthy, such as tax breaks and loopholes, and a lack of progressive taxation.</a:t>
            </a:r>
          </a:p>
          <a:p>
            <a:pPr algn="just">
              <a:buFont typeface="+mj-lt"/>
              <a:buAutoNum type="arabicPeriod"/>
            </a:pPr>
            <a:r>
              <a:rPr lang="en-US" sz="1800" dirty="0">
                <a:effectLst/>
                <a:latin typeface="Times New Roman" panose="02020603050405020304" pitchFamily="18" charset="0"/>
                <a:cs typeface="Times New Roman" panose="02020603050405020304" pitchFamily="18" charset="0"/>
              </a:rPr>
              <a:t>The decline of labor unions and collective bargaining, which has led to stagnant wages for workers while corporate profits and executive compensation have soared.</a:t>
            </a:r>
          </a:p>
          <a:p>
            <a:pPr algn="just"/>
            <a:endParaRPr lang="en-IN" sz="1800" dirty="0">
              <a:latin typeface="Times New Roman" panose="02020603050405020304" pitchFamily="18" charset="0"/>
              <a:cs typeface="Times New Roman" panose="02020603050405020304" pitchFamily="18" charset="0"/>
            </a:endParaRPr>
          </a:p>
        </p:txBody>
      </p:sp>
      <p:pic>
        <p:nvPicPr>
          <p:cNvPr id="7" name="Picture 6" descr="Graph">
            <a:extLst>
              <a:ext uri="{FF2B5EF4-FFF2-40B4-BE49-F238E27FC236}">
                <a16:creationId xmlns:a16="http://schemas.microsoft.com/office/drawing/2014/main" id="{71B52257-FA64-7F06-8EBE-DAA1783B6DCE}"/>
              </a:ext>
            </a:extLst>
          </p:cNvPr>
          <p:cNvPicPr>
            <a:picLocks noChangeAspect="1"/>
          </p:cNvPicPr>
          <p:nvPr/>
        </p:nvPicPr>
        <p:blipFill rotWithShape="1">
          <a:blip r:embed="rId2"/>
          <a:srcRect l="20099" r="31366" b="2"/>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17999603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animEffect transition="in" filter="fade">
                                      <p:cBhvr>
                                        <p:cTn id="49" dur="1000"/>
                                        <p:tgtEl>
                                          <p:spTgt spid="3">
                                            <p:txEl>
                                              <p:pRg st="5" end="5"/>
                                            </p:txEl>
                                          </p:spTgt>
                                        </p:tgtEl>
                                      </p:cBhvr>
                                    </p:animEffect>
                                    <p:anim calcmode="lin" valueType="num">
                                      <p:cBhvr>
                                        <p:cTn id="5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63038BC-9FCB-466B-8EE5-7B0DC8F25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58F4797-C77D-4821-B8FF-057D7524C6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90CB3DB-B42E-47BF-A595-527CB329A2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229" y="685800"/>
            <a:ext cx="10800971"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4C44C6-86F9-497B-0AB8-E33772644772}"/>
              </a:ext>
            </a:extLst>
          </p:cNvPr>
          <p:cNvSpPr>
            <a:spLocks noGrp="1"/>
          </p:cNvSpPr>
          <p:nvPr>
            <p:ph type="title"/>
          </p:nvPr>
        </p:nvSpPr>
        <p:spPr>
          <a:xfrm>
            <a:off x="1449572" y="1036674"/>
            <a:ext cx="9292856" cy="1371600"/>
          </a:xfrm>
        </p:spPr>
        <p:txBody>
          <a:bodyPr>
            <a:normAutofit/>
          </a:bodyPr>
          <a:lstStyle/>
          <a:p>
            <a:pPr algn="ctr"/>
            <a:r>
              <a:rPr lang="en-IN" sz="3200" dirty="0">
                <a:solidFill>
                  <a:schemeClr val="tx1">
                    <a:alpha val="60000"/>
                  </a:schemeClr>
                </a:solidFill>
                <a:latin typeface="Times New Roman" panose="02020603050405020304" pitchFamily="18" charset="0"/>
                <a:cs typeface="Times New Roman" panose="02020603050405020304" pitchFamily="18" charset="0"/>
              </a:rPr>
              <a:t>Billionaires and the Environment</a:t>
            </a:r>
          </a:p>
        </p:txBody>
      </p:sp>
      <p:sp>
        <p:nvSpPr>
          <p:cNvPr id="3" name="Content Placeholder 2">
            <a:extLst>
              <a:ext uri="{FF2B5EF4-FFF2-40B4-BE49-F238E27FC236}">
                <a16:creationId xmlns:a16="http://schemas.microsoft.com/office/drawing/2014/main" id="{C627268E-3A57-EBEC-B3E3-DB1676679CD9}"/>
              </a:ext>
            </a:extLst>
          </p:cNvPr>
          <p:cNvSpPr>
            <a:spLocks noGrp="1"/>
          </p:cNvSpPr>
          <p:nvPr>
            <p:ph idx="1"/>
          </p:nvPr>
        </p:nvSpPr>
        <p:spPr>
          <a:xfrm>
            <a:off x="1279451" y="2926388"/>
            <a:ext cx="3152663" cy="2450431"/>
          </a:xfrm>
        </p:spPr>
        <p:txBody>
          <a:bodyPr>
            <a:normAutofit/>
          </a:bodyPr>
          <a:lstStyle/>
          <a:p>
            <a:pPr marL="0" indent="0" algn="just" defTabSz="749808">
              <a:spcBef>
                <a:spcPts val="820"/>
              </a:spcBef>
              <a:buNone/>
            </a:pPr>
            <a:r>
              <a:rPr lang="en-US" sz="1640" b="1" kern="1200" dirty="0">
                <a:solidFill>
                  <a:schemeClr val="tx1"/>
                </a:solidFill>
                <a:latin typeface="Times New Roman" panose="02020603050405020304" pitchFamily="18" charset="0"/>
                <a:ea typeface="+mn-ea"/>
                <a:cs typeface="Times New Roman" panose="02020603050405020304" pitchFamily="18" charset="0"/>
              </a:rPr>
              <a:t>Environmental Philanthropy</a:t>
            </a:r>
          </a:p>
          <a:p>
            <a:pPr marL="0" indent="0" algn="just" defTabSz="749808">
              <a:spcBef>
                <a:spcPts val="820"/>
              </a:spcBef>
              <a:buNone/>
            </a:pPr>
            <a:endParaRPr lang="en-US" sz="1476" b="1" kern="1200" dirty="0">
              <a:solidFill>
                <a:schemeClr val="tx1"/>
              </a:solidFill>
              <a:latin typeface="Times New Roman" panose="02020603050405020304" pitchFamily="18" charset="0"/>
              <a:ea typeface="+mn-ea"/>
              <a:cs typeface="Times New Roman" panose="02020603050405020304" pitchFamily="18" charset="0"/>
            </a:endParaRPr>
          </a:p>
          <a:p>
            <a:pPr marL="0" indent="0" algn="just" defTabSz="749808">
              <a:spcBef>
                <a:spcPts val="820"/>
              </a:spcBef>
              <a:buNone/>
            </a:pPr>
            <a:r>
              <a:rPr lang="en-US" sz="1476" kern="1200" dirty="0">
                <a:solidFill>
                  <a:schemeClr val="tx1"/>
                </a:solidFill>
                <a:latin typeface="Times New Roman" panose="02020603050405020304" pitchFamily="18" charset="0"/>
                <a:ea typeface="+mn-ea"/>
                <a:cs typeface="Times New Roman" panose="02020603050405020304" pitchFamily="18" charset="0"/>
              </a:rPr>
              <a:t>Many billionaires have contributed to environmental causes through philanthropic activities. The dataset shows that the top causes supported by billionaires include climate change, wildlife conservation, and ocean conservation.</a:t>
            </a:r>
          </a:p>
          <a:p>
            <a:pPr algn="just"/>
            <a:endParaRPr lang="en-IN"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ED692BB-030B-EC11-7494-C8847269B827}"/>
              </a:ext>
            </a:extLst>
          </p:cNvPr>
          <p:cNvSpPr txBox="1"/>
          <p:nvPr/>
        </p:nvSpPr>
        <p:spPr>
          <a:xfrm>
            <a:off x="4600849" y="2926388"/>
            <a:ext cx="2990303" cy="2366032"/>
          </a:xfrm>
          <a:prstGeom prst="rect">
            <a:avLst/>
          </a:prstGeom>
          <a:noFill/>
        </p:spPr>
        <p:txBody>
          <a:bodyPr wrap="square" rtlCol="0">
            <a:spAutoFit/>
          </a:bodyPr>
          <a:lstStyle/>
          <a:p>
            <a:pPr algn="just" defTabSz="749808">
              <a:spcAft>
                <a:spcPts val="600"/>
              </a:spcAft>
            </a:pPr>
            <a:r>
              <a:rPr lang="en-US" sz="1640" b="1" kern="1200" dirty="0">
                <a:solidFill>
                  <a:schemeClr val="tx1"/>
                </a:solidFill>
                <a:latin typeface="Times New Roman" panose="02020603050405020304" pitchFamily="18" charset="0"/>
                <a:ea typeface="+mn-ea"/>
                <a:cs typeface="Times New Roman" panose="02020603050405020304" pitchFamily="18" charset="0"/>
              </a:rPr>
              <a:t>Investment in Renewable Energy</a:t>
            </a:r>
          </a:p>
          <a:p>
            <a:pPr algn="just" defTabSz="749808">
              <a:spcAft>
                <a:spcPts val="600"/>
              </a:spcAft>
            </a:pPr>
            <a:endParaRPr lang="en-US" sz="1640" b="1" kern="1200" dirty="0">
              <a:solidFill>
                <a:schemeClr val="tx1"/>
              </a:solidFill>
              <a:latin typeface="Times New Roman" panose="02020603050405020304" pitchFamily="18" charset="0"/>
              <a:ea typeface="+mn-ea"/>
              <a:cs typeface="Times New Roman" panose="02020603050405020304" pitchFamily="18" charset="0"/>
            </a:endParaRPr>
          </a:p>
          <a:p>
            <a:pPr algn="just" defTabSz="749808">
              <a:spcAft>
                <a:spcPts val="600"/>
              </a:spcAft>
            </a:pPr>
            <a:r>
              <a:rPr lang="en-US" sz="1476" kern="1200" dirty="0">
                <a:solidFill>
                  <a:schemeClr val="tx1"/>
                </a:solidFill>
                <a:latin typeface="Times New Roman" panose="02020603050405020304" pitchFamily="18" charset="0"/>
                <a:ea typeface="+mn-ea"/>
                <a:cs typeface="Times New Roman" panose="02020603050405020304" pitchFamily="18" charset="0"/>
              </a:rPr>
              <a:t>A growing number of billionaires are investing in renewable energy, such as wind and solar power. This trend is expected to continue as the world shifts towards a more sustainable future.</a:t>
            </a:r>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A882C91-7C06-28C8-975C-ECCDEF9D9BA1}"/>
              </a:ext>
            </a:extLst>
          </p:cNvPr>
          <p:cNvSpPr txBox="1"/>
          <p:nvPr/>
        </p:nvSpPr>
        <p:spPr>
          <a:xfrm>
            <a:off x="7759886" y="2926388"/>
            <a:ext cx="3152663" cy="2921826"/>
          </a:xfrm>
          <a:prstGeom prst="rect">
            <a:avLst/>
          </a:prstGeom>
          <a:noFill/>
        </p:spPr>
        <p:txBody>
          <a:bodyPr wrap="square" rtlCol="0">
            <a:spAutoFit/>
          </a:bodyPr>
          <a:lstStyle/>
          <a:p>
            <a:pPr algn="just" defTabSz="749808">
              <a:spcAft>
                <a:spcPts val="600"/>
              </a:spcAft>
            </a:pPr>
            <a:r>
              <a:rPr lang="en-US" sz="1640" b="1" kern="1200" dirty="0">
                <a:solidFill>
                  <a:schemeClr val="tx1"/>
                </a:solidFill>
                <a:latin typeface="Times New Roman" panose="02020603050405020304" pitchFamily="18" charset="0"/>
                <a:ea typeface="+mn-ea"/>
                <a:cs typeface="Times New Roman" panose="02020603050405020304" pitchFamily="18" charset="0"/>
              </a:rPr>
              <a:t>Environmental Impact of Billionaire Activities</a:t>
            </a:r>
          </a:p>
          <a:p>
            <a:pPr algn="just" defTabSz="749808">
              <a:spcAft>
                <a:spcPts val="600"/>
              </a:spcAft>
            </a:pPr>
            <a:endParaRPr lang="en-US" sz="1476" b="1" kern="1200" dirty="0">
              <a:solidFill>
                <a:schemeClr val="tx1"/>
              </a:solidFill>
              <a:latin typeface="Times New Roman" panose="02020603050405020304" pitchFamily="18" charset="0"/>
              <a:ea typeface="+mn-ea"/>
              <a:cs typeface="Times New Roman" panose="02020603050405020304" pitchFamily="18" charset="0"/>
            </a:endParaRPr>
          </a:p>
          <a:p>
            <a:pPr algn="just" defTabSz="749808">
              <a:spcAft>
                <a:spcPts val="600"/>
              </a:spcAft>
            </a:pPr>
            <a:r>
              <a:rPr lang="en-US" sz="1476" kern="1200" dirty="0">
                <a:solidFill>
                  <a:schemeClr val="tx1"/>
                </a:solidFill>
                <a:latin typeface="Times New Roman" panose="02020603050405020304" pitchFamily="18" charset="0"/>
                <a:ea typeface="+mn-ea"/>
                <a:cs typeface="Times New Roman" panose="02020603050405020304" pitchFamily="18" charset="0"/>
              </a:rPr>
              <a:t>While some billionaires are actively working towards environmental conservation, others have been criticized for their impact on the environment through their business activities. This includes industries such as oil and gas, mining, and agriculture.</a:t>
            </a:r>
          </a:p>
          <a:p>
            <a:pPr algn="just">
              <a:spcAft>
                <a:spcPts val="600"/>
              </a:spcAft>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18292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75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80">
                                          <p:stCondLst>
                                            <p:cond delay="0"/>
                                          </p:stCondLst>
                                        </p:cTn>
                                        <p:tgtEl>
                                          <p:spTgt spid="3">
                                            <p:txEl>
                                              <p:pRg st="0" end="0"/>
                                            </p:txEl>
                                          </p:spTgt>
                                        </p:tgtEl>
                                      </p:cBhvr>
                                    </p:animEffect>
                                    <p:anim calcmode="lin" valueType="num">
                                      <p:cBhvr>
                                        <p:cTn id="13"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xEl>
                                              <p:pRg st="0" end="0"/>
                                            </p:txEl>
                                          </p:spTgt>
                                        </p:tgtEl>
                                      </p:cBhvr>
                                      <p:to x="100000" y="60000"/>
                                    </p:animScale>
                                    <p:animScale>
                                      <p:cBhvr>
                                        <p:cTn id="19" dur="166" decel="50000">
                                          <p:stCondLst>
                                            <p:cond delay="676"/>
                                          </p:stCondLst>
                                        </p:cTn>
                                        <p:tgtEl>
                                          <p:spTgt spid="3">
                                            <p:txEl>
                                              <p:pRg st="0" end="0"/>
                                            </p:txEl>
                                          </p:spTgt>
                                        </p:tgtEl>
                                      </p:cBhvr>
                                      <p:to x="100000" y="100000"/>
                                    </p:animScale>
                                    <p:animScale>
                                      <p:cBhvr>
                                        <p:cTn id="20" dur="26">
                                          <p:stCondLst>
                                            <p:cond delay="1312"/>
                                          </p:stCondLst>
                                        </p:cTn>
                                        <p:tgtEl>
                                          <p:spTgt spid="3">
                                            <p:txEl>
                                              <p:pRg st="0" end="0"/>
                                            </p:txEl>
                                          </p:spTgt>
                                        </p:tgtEl>
                                      </p:cBhvr>
                                      <p:to x="100000" y="80000"/>
                                    </p:animScale>
                                    <p:animScale>
                                      <p:cBhvr>
                                        <p:cTn id="21" dur="166" decel="50000">
                                          <p:stCondLst>
                                            <p:cond delay="1338"/>
                                          </p:stCondLst>
                                        </p:cTn>
                                        <p:tgtEl>
                                          <p:spTgt spid="3">
                                            <p:txEl>
                                              <p:pRg st="0" end="0"/>
                                            </p:txEl>
                                          </p:spTgt>
                                        </p:tgtEl>
                                      </p:cBhvr>
                                      <p:to x="100000" y="100000"/>
                                    </p:animScale>
                                    <p:animScale>
                                      <p:cBhvr>
                                        <p:cTn id="22" dur="26">
                                          <p:stCondLst>
                                            <p:cond delay="1642"/>
                                          </p:stCondLst>
                                        </p:cTn>
                                        <p:tgtEl>
                                          <p:spTgt spid="3">
                                            <p:txEl>
                                              <p:pRg st="0" end="0"/>
                                            </p:txEl>
                                          </p:spTgt>
                                        </p:tgtEl>
                                      </p:cBhvr>
                                      <p:to x="100000" y="90000"/>
                                    </p:animScale>
                                    <p:animScale>
                                      <p:cBhvr>
                                        <p:cTn id="23" dur="166" decel="50000">
                                          <p:stCondLst>
                                            <p:cond delay="1668"/>
                                          </p:stCondLst>
                                        </p:cTn>
                                        <p:tgtEl>
                                          <p:spTgt spid="3">
                                            <p:txEl>
                                              <p:pRg st="0" end="0"/>
                                            </p:txEl>
                                          </p:spTgt>
                                        </p:tgtEl>
                                      </p:cBhvr>
                                      <p:to x="100000" y="100000"/>
                                    </p:animScale>
                                    <p:animScale>
                                      <p:cBhvr>
                                        <p:cTn id="24" dur="26">
                                          <p:stCondLst>
                                            <p:cond delay="1808"/>
                                          </p:stCondLst>
                                        </p:cTn>
                                        <p:tgtEl>
                                          <p:spTgt spid="3">
                                            <p:txEl>
                                              <p:pRg st="0" end="0"/>
                                            </p:txEl>
                                          </p:spTgt>
                                        </p:tgtEl>
                                      </p:cBhvr>
                                      <p:to x="100000" y="95000"/>
                                    </p:animScale>
                                    <p:animScale>
                                      <p:cBhvr>
                                        <p:cTn id="25" dur="166" decel="50000">
                                          <p:stCondLst>
                                            <p:cond delay="1834"/>
                                          </p:stCondLst>
                                        </p:cTn>
                                        <p:tgtEl>
                                          <p:spTgt spid="3">
                                            <p:txEl>
                                              <p:pRg st="0" end="0"/>
                                            </p:txEl>
                                          </p:spTgt>
                                        </p:tgtEl>
                                      </p:cBhvr>
                                      <p:to x="100000" y="100000"/>
                                    </p:animScale>
                                  </p:childTnLst>
                                </p:cTn>
                              </p:par>
                              <p:par>
                                <p:cTn id="26" presetID="26" presetClass="entr" presetSubtype="0" fill="hold" grpId="0" nodeType="with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wipe(down)">
                                      <p:cBhvr>
                                        <p:cTn id="28" dur="580">
                                          <p:stCondLst>
                                            <p:cond delay="0"/>
                                          </p:stCondLst>
                                        </p:cTn>
                                        <p:tgtEl>
                                          <p:spTgt spid="3">
                                            <p:txEl>
                                              <p:pRg st="2" end="2"/>
                                            </p:txEl>
                                          </p:spTgt>
                                        </p:tgtEl>
                                      </p:cBhvr>
                                    </p:animEffect>
                                    <p:anim calcmode="lin" valueType="num">
                                      <p:cBhvr>
                                        <p:cTn id="29"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30"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31"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32"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33"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34" dur="26">
                                          <p:stCondLst>
                                            <p:cond delay="650"/>
                                          </p:stCondLst>
                                        </p:cTn>
                                        <p:tgtEl>
                                          <p:spTgt spid="3">
                                            <p:txEl>
                                              <p:pRg st="2" end="2"/>
                                            </p:txEl>
                                          </p:spTgt>
                                        </p:tgtEl>
                                      </p:cBhvr>
                                      <p:to x="100000" y="60000"/>
                                    </p:animScale>
                                    <p:animScale>
                                      <p:cBhvr>
                                        <p:cTn id="35" dur="166" decel="50000">
                                          <p:stCondLst>
                                            <p:cond delay="676"/>
                                          </p:stCondLst>
                                        </p:cTn>
                                        <p:tgtEl>
                                          <p:spTgt spid="3">
                                            <p:txEl>
                                              <p:pRg st="2" end="2"/>
                                            </p:txEl>
                                          </p:spTgt>
                                        </p:tgtEl>
                                      </p:cBhvr>
                                      <p:to x="100000" y="100000"/>
                                    </p:animScale>
                                    <p:animScale>
                                      <p:cBhvr>
                                        <p:cTn id="36" dur="26">
                                          <p:stCondLst>
                                            <p:cond delay="1312"/>
                                          </p:stCondLst>
                                        </p:cTn>
                                        <p:tgtEl>
                                          <p:spTgt spid="3">
                                            <p:txEl>
                                              <p:pRg st="2" end="2"/>
                                            </p:txEl>
                                          </p:spTgt>
                                        </p:tgtEl>
                                      </p:cBhvr>
                                      <p:to x="100000" y="80000"/>
                                    </p:animScale>
                                    <p:animScale>
                                      <p:cBhvr>
                                        <p:cTn id="37" dur="166" decel="50000">
                                          <p:stCondLst>
                                            <p:cond delay="1338"/>
                                          </p:stCondLst>
                                        </p:cTn>
                                        <p:tgtEl>
                                          <p:spTgt spid="3">
                                            <p:txEl>
                                              <p:pRg st="2" end="2"/>
                                            </p:txEl>
                                          </p:spTgt>
                                        </p:tgtEl>
                                      </p:cBhvr>
                                      <p:to x="100000" y="100000"/>
                                    </p:animScale>
                                    <p:animScale>
                                      <p:cBhvr>
                                        <p:cTn id="38" dur="26">
                                          <p:stCondLst>
                                            <p:cond delay="1642"/>
                                          </p:stCondLst>
                                        </p:cTn>
                                        <p:tgtEl>
                                          <p:spTgt spid="3">
                                            <p:txEl>
                                              <p:pRg st="2" end="2"/>
                                            </p:txEl>
                                          </p:spTgt>
                                        </p:tgtEl>
                                      </p:cBhvr>
                                      <p:to x="100000" y="90000"/>
                                    </p:animScale>
                                    <p:animScale>
                                      <p:cBhvr>
                                        <p:cTn id="39" dur="166" decel="50000">
                                          <p:stCondLst>
                                            <p:cond delay="1668"/>
                                          </p:stCondLst>
                                        </p:cTn>
                                        <p:tgtEl>
                                          <p:spTgt spid="3">
                                            <p:txEl>
                                              <p:pRg st="2" end="2"/>
                                            </p:txEl>
                                          </p:spTgt>
                                        </p:tgtEl>
                                      </p:cBhvr>
                                      <p:to x="100000" y="100000"/>
                                    </p:animScale>
                                    <p:animScale>
                                      <p:cBhvr>
                                        <p:cTn id="40" dur="26">
                                          <p:stCondLst>
                                            <p:cond delay="1808"/>
                                          </p:stCondLst>
                                        </p:cTn>
                                        <p:tgtEl>
                                          <p:spTgt spid="3">
                                            <p:txEl>
                                              <p:pRg st="2" end="2"/>
                                            </p:txEl>
                                          </p:spTgt>
                                        </p:tgtEl>
                                      </p:cBhvr>
                                      <p:to x="100000" y="95000"/>
                                    </p:animScale>
                                    <p:animScale>
                                      <p:cBhvr>
                                        <p:cTn id="41" dur="166" decel="50000">
                                          <p:stCondLst>
                                            <p:cond delay="1834"/>
                                          </p:stCondLst>
                                        </p:cTn>
                                        <p:tgtEl>
                                          <p:spTgt spid="3">
                                            <p:txEl>
                                              <p:pRg st="2" end="2"/>
                                            </p:txEl>
                                          </p:spTgt>
                                        </p:tgtEl>
                                      </p:cBhvr>
                                      <p:to x="100000" y="100000"/>
                                    </p:animScale>
                                  </p:childTnLst>
                                </p:cTn>
                              </p:par>
                            </p:childTnLst>
                          </p:cTn>
                        </p:par>
                      </p:childTnLst>
                    </p:cTn>
                  </p:par>
                  <p:par>
                    <p:cTn id="42" fill="hold">
                      <p:stCondLst>
                        <p:cond delay="indefinite"/>
                      </p:stCondLst>
                      <p:childTnLst>
                        <p:par>
                          <p:cTn id="43" fill="hold">
                            <p:stCondLst>
                              <p:cond delay="0"/>
                            </p:stCondLst>
                            <p:childTnLst>
                              <p:par>
                                <p:cTn id="44" presetID="26" presetClass="entr" presetSubtype="0" fill="hold" grpId="0" nodeType="click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wipe(down)">
                                      <p:cBhvr>
                                        <p:cTn id="46" dur="580">
                                          <p:stCondLst>
                                            <p:cond delay="0"/>
                                          </p:stCondLst>
                                        </p:cTn>
                                        <p:tgtEl>
                                          <p:spTgt spid="4"/>
                                        </p:tgtEl>
                                      </p:cBhvr>
                                    </p:animEffect>
                                    <p:anim calcmode="lin" valueType="num">
                                      <p:cBhvr>
                                        <p:cTn id="47"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8"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9"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50"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51"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52" dur="26">
                                          <p:stCondLst>
                                            <p:cond delay="650"/>
                                          </p:stCondLst>
                                        </p:cTn>
                                        <p:tgtEl>
                                          <p:spTgt spid="4"/>
                                        </p:tgtEl>
                                      </p:cBhvr>
                                      <p:to x="100000" y="60000"/>
                                    </p:animScale>
                                    <p:animScale>
                                      <p:cBhvr>
                                        <p:cTn id="53" dur="166" decel="50000">
                                          <p:stCondLst>
                                            <p:cond delay="676"/>
                                          </p:stCondLst>
                                        </p:cTn>
                                        <p:tgtEl>
                                          <p:spTgt spid="4"/>
                                        </p:tgtEl>
                                      </p:cBhvr>
                                      <p:to x="100000" y="100000"/>
                                    </p:animScale>
                                    <p:animScale>
                                      <p:cBhvr>
                                        <p:cTn id="54" dur="26">
                                          <p:stCondLst>
                                            <p:cond delay="1312"/>
                                          </p:stCondLst>
                                        </p:cTn>
                                        <p:tgtEl>
                                          <p:spTgt spid="4"/>
                                        </p:tgtEl>
                                      </p:cBhvr>
                                      <p:to x="100000" y="80000"/>
                                    </p:animScale>
                                    <p:animScale>
                                      <p:cBhvr>
                                        <p:cTn id="55" dur="166" decel="50000">
                                          <p:stCondLst>
                                            <p:cond delay="1338"/>
                                          </p:stCondLst>
                                        </p:cTn>
                                        <p:tgtEl>
                                          <p:spTgt spid="4"/>
                                        </p:tgtEl>
                                      </p:cBhvr>
                                      <p:to x="100000" y="100000"/>
                                    </p:animScale>
                                    <p:animScale>
                                      <p:cBhvr>
                                        <p:cTn id="56" dur="26">
                                          <p:stCondLst>
                                            <p:cond delay="1642"/>
                                          </p:stCondLst>
                                        </p:cTn>
                                        <p:tgtEl>
                                          <p:spTgt spid="4"/>
                                        </p:tgtEl>
                                      </p:cBhvr>
                                      <p:to x="100000" y="90000"/>
                                    </p:animScale>
                                    <p:animScale>
                                      <p:cBhvr>
                                        <p:cTn id="57" dur="166" decel="50000">
                                          <p:stCondLst>
                                            <p:cond delay="1668"/>
                                          </p:stCondLst>
                                        </p:cTn>
                                        <p:tgtEl>
                                          <p:spTgt spid="4"/>
                                        </p:tgtEl>
                                      </p:cBhvr>
                                      <p:to x="100000" y="100000"/>
                                    </p:animScale>
                                    <p:animScale>
                                      <p:cBhvr>
                                        <p:cTn id="58" dur="26">
                                          <p:stCondLst>
                                            <p:cond delay="1808"/>
                                          </p:stCondLst>
                                        </p:cTn>
                                        <p:tgtEl>
                                          <p:spTgt spid="4"/>
                                        </p:tgtEl>
                                      </p:cBhvr>
                                      <p:to x="100000" y="95000"/>
                                    </p:animScale>
                                    <p:animScale>
                                      <p:cBhvr>
                                        <p:cTn id="59" dur="166" decel="50000">
                                          <p:stCondLst>
                                            <p:cond delay="1834"/>
                                          </p:stCondLst>
                                        </p:cTn>
                                        <p:tgtEl>
                                          <p:spTgt spid="4"/>
                                        </p:tgtEl>
                                      </p:cBhvr>
                                      <p:to x="100000" y="100000"/>
                                    </p:animScale>
                                  </p:childTnLst>
                                </p:cTn>
                              </p:par>
                            </p:childTnLst>
                          </p:cTn>
                        </p:par>
                      </p:childTnLst>
                    </p:cTn>
                  </p:par>
                  <p:par>
                    <p:cTn id="60" fill="hold">
                      <p:stCondLst>
                        <p:cond delay="indefinite"/>
                      </p:stCondLst>
                      <p:childTnLst>
                        <p:par>
                          <p:cTn id="61" fill="hold">
                            <p:stCondLst>
                              <p:cond delay="0"/>
                            </p:stCondLst>
                            <p:childTnLst>
                              <p:par>
                                <p:cTn id="62" presetID="26" presetClass="entr" presetSubtype="0" fill="hold" nodeType="clickEffect">
                                  <p:stCondLst>
                                    <p:cond delay="0"/>
                                  </p:stCondLst>
                                  <p:childTnLst>
                                    <p:set>
                                      <p:cBhvr>
                                        <p:cTn id="63" dur="1" fill="hold">
                                          <p:stCondLst>
                                            <p:cond delay="0"/>
                                          </p:stCondLst>
                                        </p:cTn>
                                        <p:tgtEl>
                                          <p:spTgt spid="5">
                                            <p:txEl>
                                              <p:pRg st="0" end="0"/>
                                            </p:txEl>
                                          </p:spTgt>
                                        </p:tgtEl>
                                        <p:attrNameLst>
                                          <p:attrName>style.visibility</p:attrName>
                                        </p:attrNameLst>
                                      </p:cBhvr>
                                      <p:to>
                                        <p:strVal val="visible"/>
                                      </p:to>
                                    </p:set>
                                    <p:animEffect transition="in" filter="wipe(down)">
                                      <p:cBhvr>
                                        <p:cTn id="64" dur="580">
                                          <p:stCondLst>
                                            <p:cond delay="0"/>
                                          </p:stCondLst>
                                        </p:cTn>
                                        <p:tgtEl>
                                          <p:spTgt spid="5">
                                            <p:txEl>
                                              <p:pRg st="0" end="0"/>
                                            </p:txEl>
                                          </p:spTgt>
                                        </p:tgtEl>
                                      </p:cBhvr>
                                    </p:animEffect>
                                    <p:anim calcmode="lin" valueType="num">
                                      <p:cBhvr>
                                        <p:cTn id="65" dur="1822" tmFilter="0,0; 0.14,0.36; 0.43,0.73; 0.71,0.91; 1.0,1.0">
                                          <p:stCondLst>
                                            <p:cond delay="0"/>
                                          </p:stCondLst>
                                        </p:cTn>
                                        <p:tgtEl>
                                          <p:spTgt spid="5">
                                            <p:txEl>
                                              <p:pRg st="0" end="0"/>
                                            </p:txEl>
                                          </p:spTgt>
                                        </p:tgtEl>
                                        <p:attrNameLst>
                                          <p:attrName>ppt_x</p:attrName>
                                        </p:attrNameLst>
                                      </p:cBhvr>
                                      <p:tavLst>
                                        <p:tav tm="0">
                                          <p:val>
                                            <p:strVal val="#ppt_x-0.25"/>
                                          </p:val>
                                        </p:tav>
                                        <p:tav tm="100000">
                                          <p:val>
                                            <p:strVal val="#ppt_x"/>
                                          </p:val>
                                        </p:tav>
                                      </p:tavLst>
                                    </p:anim>
                                    <p:anim calcmode="lin" valueType="num">
                                      <p:cBhvr>
                                        <p:cTn id="66" dur="664" tmFilter="0.0,0.0; 0.25,0.07; 0.50,0.2; 0.75,0.467; 1.0,1.0">
                                          <p:stCondLst>
                                            <p:cond delay="0"/>
                                          </p:stCondLst>
                                        </p:cTn>
                                        <p:tgtEl>
                                          <p:spTgt spid="5">
                                            <p:txEl>
                                              <p:pRg st="0" end="0"/>
                                            </p:txEl>
                                          </p:spTgt>
                                        </p:tgtEl>
                                        <p:attrNameLst>
                                          <p:attrName>ppt_y</p:attrName>
                                        </p:attrNameLst>
                                      </p:cBhvr>
                                      <p:tavLst>
                                        <p:tav tm="0" fmla="#ppt_y-sin(pi*$)/3">
                                          <p:val>
                                            <p:fltVal val="0.5"/>
                                          </p:val>
                                        </p:tav>
                                        <p:tav tm="100000">
                                          <p:val>
                                            <p:fltVal val="1"/>
                                          </p:val>
                                        </p:tav>
                                      </p:tavLst>
                                    </p:anim>
                                    <p:anim calcmode="lin" valueType="num">
                                      <p:cBhvr>
                                        <p:cTn id="67" dur="664" tmFilter="0, 0; 0.125,0.2665; 0.25,0.4; 0.375,0.465; 0.5,0.5;  0.625,0.535; 0.75,0.6; 0.875,0.7335; 1,1">
                                          <p:stCondLst>
                                            <p:cond delay="664"/>
                                          </p:stCondLst>
                                        </p:cTn>
                                        <p:tgtEl>
                                          <p:spTgt spid="5">
                                            <p:txEl>
                                              <p:pRg st="0" end="0"/>
                                            </p:txEl>
                                          </p:spTgt>
                                        </p:tgtEl>
                                        <p:attrNameLst>
                                          <p:attrName>ppt_y</p:attrName>
                                        </p:attrNameLst>
                                      </p:cBhvr>
                                      <p:tavLst>
                                        <p:tav tm="0" fmla="#ppt_y-sin(pi*$)/9">
                                          <p:val>
                                            <p:fltVal val="0"/>
                                          </p:val>
                                        </p:tav>
                                        <p:tav tm="100000">
                                          <p:val>
                                            <p:fltVal val="1"/>
                                          </p:val>
                                        </p:tav>
                                      </p:tavLst>
                                    </p:anim>
                                    <p:anim calcmode="lin" valueType="num">
                                      <p:cBhvr>
                                        <p:cTn id="68" dur="332" tmFilter="0, 0; 0.125,0.2665; 0.25,0.4; 0.375,0.465; 0.5,0.5;  0.625,0.535; 0.75,0.6; 0.875,0.7335; 1,1">
                                          <p:stCondLst>
                                            <p:cond delay="1324"/>
                                          </p:stCondLst>
                                        </p:cTn>
                                        <p:tgtEl>
                                          <p:spTgt spid="5">
                                            <p:txEl>
                                              <p:pRg st="0" end="0"/>
                                            </p:txEl>
                                          </p:spTgt>
                                        </p:tgtEl>
                                        <p:attrNameLst>
                                          <p:attrName>ppt_y</p:attrName>
                                        </p:attrNameLst>
                                      </p:cBhvr>
                                      <p:tavLst>
                                        <p:tav tm="0" fmla="#ppt_y-sin(pi*$)/27">
                                          <p:val>
                                            <p:fltVal val="0"/>
                                          </p:val>
                                        </p:tav>
                                        <p:tav tm="100000">
                                          <p:val>
                                            <p:fltVal val="1"/>
                                          </p:val>
                                        </p:tav>
                                      </p:tavLst>
                                    </p:anim>
                                    <p:anim calcmode="lin" valueType="num">
                                      <p:cBhvr>
                                        <p:cTn id="69" dur="164" tmFilter="0, 0; 0.125,0.2665; 0.25,0.4; 0.375,0.465; 0.5,0.5;  0.625,0.535; 0.75,0.6; 0.875,0.7335; 1,1">
                                          <p:stCondLst>
                                            <p:cond delay="1656"/>
                                          </p:stCondLst>
                                        </p:cTn>
                                        <p:tgtEl>
                                          <p:spTgt spid="5">
                                            <p:txEl>
                                              <p:pRg st="0" end="0"/>
                                            </p:txEl>
                                          </p:spTgt>
                                        </p:tgtEl>
                                        <p:attrNameLst>
                                          <p:attrName>ppt_y</p:attrName>
                                        </p:attrNameLst>
                                      </p:cBhvr>
                                      <p:tavLst>
                                        <p:tav tm="0" fmla="#ppt_y-sin(pi*$)/81">
                                          <p:val>
                                            <p:fltVal val="0"/>
                                          </p:val>
                                        </p:tav>
                                        <p:tav tm="100000">
                                          <p:val>
                                            <p:fltVal val="1"/>
                                          </p:val>
                                        </p:tav>
                                      </p:tavLst>
                                    </p:anim>
                                    <p:animScale>
                                      <p:cBhvr>
                                        <p:cTn id="70" dur="26">
                                          <p:stCondLst>
                                            <p:cond delay="650"/>
                                          </p:stCondLst>
                                        </p:cTn>
                                        <p:tgtEl>
                                          <p:spTgt spid="5">
                                            <p:txEl>
                                              <p:pRg st="0" end="0"/>
                                            </p:txEl>
                                          </p:spTgt>
                                        </p:tgtEl>
                                      </p:cBhvr>
                                      <p:to x="100000" y="60000"/>
                                    </p:animScale>
                                    <p:animScale>
                                      <p:cBhvr>
                                        <p:cTn id="71" dur="166" decel="50000">
                                          <p:stCondLst>
                                            <p:cond delay="676"/>
                                          </p:stCondLst>
                                        </p:cTn>
                                        <p:tgtEl>
                                          <p:spTgt spid="5">
                                            <p:txEl>
                                              <p:pRg st="0" end="0"/>
                                            </p:txEl>
                                          </p:spTgt>
                                        </p:tgtEl>
                                      </p:cBhvr>
                                      <p:to x="100000" y="100000"/>
                                    </p:animScale>
                                    <p:animScale>
                                      <p:cBhvr>
                                        <p:cTn id="72" dur="26">
                                          <p:stCondLst>
                                            <p:cond delay="1312"/>
                                          </p:stCondLst>
                                        </p:cTn>
                                        <p:tgtEl>
                                          <p:spTgt spid="5">
                                            <p:txEl>
                                              <p:pRg st="0" end="0"/>
                                            </p:txEl>
                                          </p:spTgt>
                                        </p:tgtEl>
                                      </p:cBhvr>
                                      <p:to x="100000" y="80000"/>
                                    </p:animScale>
                                    <p:animScale>
                                      <p:cBhvr>
                                        <p:cTn id="73" dur="166" decel="50000">
                                          <p:stCondLst>
                                            <p:cond delay="1338"/>
                                          </p:stCondLst>
                                        </p:cTn>
                                        <p:tgtEl>
                                          <p:spTgt spid="5">
                                            <p:txEl>
                                              <p:pRg st="0" end="0"/>
                                            </p:txEl>
                                          </p:spTgt>
                                        </p:tgtEl>
                                      </p:cBhvr>
                                      <p:to x="100000" y="100000"/>
                                    </p:animScale>
                                    <p:animScale>
                                      <p:cBhvr>
                                        <p:cTn id="74" dur="26">
                                          <p:stCondLst>
                                            <p:cond delay="1642"/>
                                          </p:stCondLst>
                                        </p:cTn>
                                        <p:tgtEl>
                                          <p:spTgt spid="5">
                                            <p:txEl>
                                              <p:pRg st="0" end="0"/>
                                            </p:txEl>
                                          </p:spTgt>
                                        </p:tgtEl>
                                      </p:cBhvr>
                                      <p:to x="100000" y="90000"/>
                                    </p:animScale>
                                    <p:animScale>
                                      <p:cBhvr>
                                        <p:cTn id="75" dur="166" decel="50000">
                                          <p:stCondLst>
                                            <p:cond delay="1668"/>
                                          </p:stCondLst>
                                        </p:cTn>
                                        <p:tgtEl>
                                          <p:spTgt spid="5">
                                            <p:txEl>
                                              <p:pRg st="0" end="0"/>
                                            </p:txEl>
                                          </p:spTgt>
                                        </p:tgtEl>
                                      </p:cBhvr>
                                      <p:to x="100000" y="100000"/>
                                    </p:animScale>
                                    <p:animScale>
                                      <p:cBhvr>
                                        <p:cTn id="76" dur="26">
                                          <p:stCondLst>
                                            <p:cond delay="1808"/>
                                          </p:stCondLst>
                                        </p:cTn>
                                        <p:tgtEl>
                                          <p:spTgt spid="5">
                                            <p:txEl>
                                              <p:pRg st="0" end="0"/>
                                            </p:txEl>
                                          </p:spTgt>
                                        </p:tgtEl>
                                      </p:cBhvr>
                                      <p:to x="100000" y="95000"/>
                                    </p:animScale>
                                    <p:animScale>
                                      <p:cBhvr>
                                        <p:cTn id="77" dur="166" decel="50000">
                                          <p:stCondLst>
                                            <p:cond delay="1834"/>
                                          </p:stCondLst>
                                        </p:cTn>
                                        <p:tgtEl>
                                          <p:spTgt spid="5">
                                            <p:txEl>
                                              <p:pRg st="0" end="0"/>
                                            </p:txEl>
                                          </p:spTgt>
                                        </p:tgtEl>
                                      </p:cBhvr>
                                      <p:to x="100000" y="100000"/>
                                    </p:animScale>
                                  </p:childTnLst>
                                </p:cTn>
                              </p:par>
                              <p:par>
                                <p:cTn id="78" presetID="26" presetClass="entr" presetSubtype="0" fill="hold" nodeType="withEffect">
                                  <p:stCondLst>
                                    <p:cond delay="0"/>
                                  </p:stCondLst>
                                  <p:childTnLst>
                                    <p:set>
                                      <p:cBhvr>
                                        <p:cTn id="79" dur="1" fill="hold">
                                          <p:stCondLst>
                                            <p:cond delay="0"/>
                                          </p:stCondLst>
                                        </p:cTn>
                                        <p:tgtEl>
                                          <p:spTgt spid="5">
                                            <p:txEl>
                                              <p:pRg st="2" end="2"/>
                                            </p:txEl>
                                          </p:spTgt>
                                        </p:tgtEl>
                                        <p:attrNameLst>
                                          <p:attrName>style.visibility</p:attrName>
                                        </p:attrNameLst>
                                      </p:cBhvr>
                                      <p:to>
                                        <p:strVal val="visible"/>
                                      </p:to>
                                    </p:set>
                                    <p:animEffect transition="in" filter="wipe(down)">
                                      <p:cBhvr>
                                        <p:cTn id="80" dur="580">
                                          <p:stCondLst>
                                            <p:cond delay="0"/>
                                          </p:stCondLst>
                                        </p:cTn>
                                        <p:tgtEl>
                                          <p:spTgt spid="5">
                                            <p:txEl>
                                              <p:pRg st="2" end="2"/>
                                            </p:txEl>
                                          </p:spTgt>
                                        </p:tgtEl>
                                      </p:cBhvr>
                                    </p:animEffect>
                                    <p:anim calcmode="lin" valueType="num">
                                      <p:cBhvr>
                                        <p:cTn id="81" dur="1822" tmFilter="0,0; 0.14,0.36; 0.43,0.73; 0.71,0.91; 1.0,1.0">
                                          <p:stCondLst>
                                            <p:cond delay="0"/>
                                          </p:stCondLst>
                                        </p:cTn>
                                        <p:tgtEl>
                                          <p:spTgt spid="5">
                                            <p:txEl>
                                              <p:pRg st="2" end="2"/>
                                            </p:txEl>
                                          </p:spTgt>
                                        </p:tgtEl>
                                        <p:attrNameLst>
                                          <p:attrName>ppt_x</p:attrName>
                                        </p:attrNameLst>
                                      </p:cBhvr>
                                      <p:tavLst>
                                        <p:tav tm="0">
                                          <p:val>
                                            <p:strVal val="#ppt_x-0.25"/>
                                          </p:val>
                                        </p:tav>
                                        <p:tav tm="100000">
                                          <p:val>
                                            <p:strVal val="#ppt_x"/>
                                          </p:val>
                                        </p:tav>
                                      </p:tavLst>
                                    </p:anim>
                                    <p:anim calcmode="lin" valueType="num">
                                      <p:cBhvr>
                                        <p:cTn id="82" dur="664" tmFilter="0.0,0.0; 0.25,0.07; 0.50,0.2; 0.75,0.467; 1.0,1.0">
                                          <p:stCondLst>
                                            <p:cond delay="0"/>
                                          </p:stCondLst>
                                        </p:cTn>
                                        <p:tgtEl>
                                          <p:spTgt spid="5">
                                            <p:txEl>
                                              <p:pRg st="2" end="2"/>
                                            </p:txEl>
                                          </p:spTgt>
                                        </p:tgtEl>
                                        <p:attrNameLst>
                                          <p:attrName>ppt_y</p:attrName>
                                        </p:attrNameLst>
                                      </p:cBhvr>
                                      <p:tavLst>
                                        <p:tav tm="0" fmla="#ppt_y-sin(pi*$)/3">
                                          <p:val>
                                            <p:fltVal val="0.5"/>
                                          </p:val>
                                        </p:tav>
                                        <p:tav tm="100000">
                                          <p:val>
                                            <p:fltVal val="1"/>
                                          </p:val>
                                        </p:tav>
                                      </p:tavLst>
                                    </p:anim>
                                    <p:anim calcmode="lin" valueType="num">
                                      <p:cBhvr>
                                        <p:cTn id="83" dur="664" tmFilter="0, 0; 0.125,0.2665; 0.25,0.4; 0.375,0.465; 0.5,0.5;  0.625,0.535; 0.75,0.6; 0.875,0.7335; 1,1">
                                          <p:stCondLst>
                                            <p:cond delay="664"/>
                                          </p:stCondLst>
                                        </p:cTn>
                                        <p:tgtEl>
                                          <p:spTgt spid="5">
                                            <p:txEl>
                                              <p:pRg st="2" end="2"/>
                                            </p:txEl>
                                          </p:spTgt>
                                        </p:tgtEl>
                                        <p:attrNameLst>
                                          <p:attrName>ppt_y</p:attrName>
                                        </p:attrNameLst>
                                      </p:cBhvr>
                                      <p:tavLst>
                                        <p:tav tm="0" fmla="#ppt_y-sin(pi*$)/9">
                                          <p:val>
                                            <p:fltVal val="0"/>
                                          </p:val>
                                        </p:tav>
                                        <p:tav tm="100000">
                                          <p:val>
                                            <p:fltVal val="1"/>
                                          </p:val>
                                        </p:tav>
                                      </p:tavLst>
                                    </p:anim>
                                    <p:anim calcmode="lin" valueType="num">
                                      <p:cBhvr>
                                        <p:cTn id="84" dur="332" tmFilter="0, 0; 0.125,0.2665; 0.25,0.4; 0.375,0.465; 0.5,0.5;  0.625,0.535; 0.75,0.6; 0.875,0.7335; 1,1">
                                          <p:stCondLst>
                                            <p:cond delay="1324"/>
                                          </p:stCondLst>
                                        </p:cTn>
                                        <p:tgtEl>
                                          <p:spTgt spid="5">
                                            <p:txEl>
                                              <p:pRg st="2" end="2"/>
                                            </p:txEl>
                                          </p:spTgt>
                                        </p:tgtEl>
                                        <p:attrNameLst>
                                          <p:attrName>ppt_y</p:attrName>
                                        </p:attrNameLst>
                                      </p:cBhvr>
                                      <p:tavLst>
                                        <p:tav tm="0" fmla="#ppt_y-sin(pi*$)/27">
                                          <p:val>
                                            <p:fltVal val="0"/>
                                          </p:val>
                                        </p:tav>
                                        <p:tav tm="100000">
                                          <p:val>
                                            <p:fltVal val="1"/>
                                          </p:val>
                                        </p:tav>
                                      </p:tavLst>
                                    </p:anim>
                                    <p:anim calcmode="lin" valueType="num">
                                      <p:cBhvr>
                                        <p:cTn id="85" dur="164" tmFilter="0, 0; 0.125,0.2665; 0.25,0.4; 0.375,0.465; 0.5,0.5;  0.625,0.535; 0.75,0.6; 0.875,0.7335; 1,1">
                                          <p:stCondLst>
                                            <p:cond delay="1656"/>
                                          </p:stCondLst>
                                        </p:cTn>
                                        <p:tgtEl>
                                          <p:spTgt spid="5">
                                            <p:txEl>
                                              <p:pRg st="2" end="2"/>
                                            </p:txEl>
                                          </p:spTgt>
                                        </p:tgtEl>
                                        <p:attrNameLst>
                                          <p:attrName>ppt_y</p:attrName>
                                        </p:attrNameLst>
                                      </p:cBhvr>
                                      <p:tavLst>
                                        <p:tav tm="0" fmla="#ppt_y-sin(pi*$)/81">
                                          <p:val>
                                            <p:fltVal val="0"/>
                                          </p:val>
                                        </p:tav>
                                        <p:tav tm="100000">
                                          <p:val>
                                            <p:fltVal val="1"/>
                                          </p:val>
                                        </p:tav>
                                      </p:tavLst>
                                    </p:anim>
                                    <p:animScale>
                                      <p:cBhvr>
                                        <p:cTn id="86" dur="26">
                                          <p:stCondLst>
                                            <p:cond delay="650"/>
                                          </p:stCondLst>
                                        </p:cTn>
                                        <p:tgtEl>
                                          <p:spTgt spid="5">
                                            <p:txEl>
                                              <p:pRg st="2" end="2"/>
                                            </p:txEl>
                                          </p:spTgt>
                                        </p:tgtEl>
                                      </p:cBhvr>
                                      <p:to x="100000" y="60000"/>
                                    </p:animScale>
                                    <p:animScale>
                                      <p:cBhvr>
                                        <p:cTn id="87" dur="166" decel="50000">
                                          <p:stCondLst>
                                            <p:cond delay="676"/>
                                          </p:stCondLst>
                                        </p:cTn>
                                        <p:tgtEl>
                                          <p:spTgt spid="5">
                                            <p:txEl>
                                              <p:pRg st="2" end="2"/>
                                            </p:txEl>
                                          </p:spTgt>
                                        </p:tgtEl>
                                      </p:cBhvr>
                                      <p:to x="100000" y="100000"/>
                                    </p:animScale>
                                    <p:animScale>
                                      <p:cBhvr>
                                        <p:cTn id="88" dur="26">
                                          <p:stCondLst>
                                            <p:cond delay="1312"/>
                                          </p:stCondLst>
                                        </p:cTn>
                                        <p:tgtEl>
                                          <p:spTgt spid="5">
                                            <p:txEl>
                                              <p:pRg st="2" end="2"/>
                                            </p:txEl>
                                          </p:spTgt>
                                        </p:tgtEl>
                                      </p:cBhvr>
                                      <p:to x="100000" y="80000"/>
                                    </p:animScale>
                                    <p:animScale>
                                      <p:cBhvr>
                                        <p:cTn id="89" dur="166" decel="50000">
                                          <p:stCondLst>
                                            <p:cond delay="1338"/>
                                          </p:stCondLst>
                                        </p:cTn>
                                        <p:tgtEl>
                                          <p:spTgt spid="5">
                                            <p:txEl>
                                              <p:pRg st="2" end="2"/>
                                            </p:txEl>
                                          </p:spTgt>
                                        </p:tgtEl>
                                      </p:cBhvr>
                                      <p:to x="100000" y="100000"/>
                                    </p:animScale>
                                    <p:animScale>
                                      <p:cBhvr>
                                        <p:cTn id="90" dur="26">
                                          <p:stCondLst>
                                            <p:cond delay="1642"/>
                                          </p:stCondLst>
                                        </p:cTn>
                                        <p:tgtEl>
                                          <p:spTgt spid="5">
                                            <p:txEl>
                                              <p:pRg st="2" end="2"/>
                                            </p:txEl>
                                          </p:spTgt>
                                        </p:tgtEl>
                                      </p:cBhvr>
                                      <p:to x="100000" y="90000"/>
                                    </p:animScale>
                                    <p:animScale>
                                      <p:cBhvr>
                                        <p:cTn id="91" dur="166" decel="50000">
                                          <p:stCondLst>
                                            <p:cond delay="1668"/>
                                          </p:stCondLst>
                                        </p:cTn>
                                        <p:tgtEl>
                                          <p:spTgt spid="5">
                                            <p:txEl>
                                              <p:pRg st="2" end="2"/>
                                            </p:txEl>
                                          </p:spTgt>
                                        </p:tgtEl>
                                      </p:cBhvr>
                                      <p:to x="100000" y="100000"/>
                                    </p:animScale>
                                    <p:animScale>
                                      <p:cBhvr>
                                        <p:cTn id="92" dur="26">
                                          <p:stCondLst>
                                            <p:cond delay="1808"/>
                                          </p:stCondLst>
                                        </p:cTn>
                                        <p:tgtEl>
                                          <p:spTgt spid="5">
                                            <p:txEl>
                                              <p:pRg st="2" end="2"/>
                                            </p:txEl>
                                          </p:spTgt>
                                        </p:tgtEl>
                                      </p:cBhvr>
                                      <p:to x="100000" y="95000"/>
                                    </p:animScale>
                                    <p:animScale>
                                      <p:cBhvr>
                                        <p:cTn id="93" dur="166" decel="50000">
                                          <p:stCondLst>
                                            <p:cond delay="1834"/>
                                          </p:stCondLst>
                                        </p:cTn>
                                        <p:tgtEl>
                                          <p:spTgt spid="5">
                                            <p:txEl>
                                              <p:pRg st="2" end="2"/>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65C0385-5E30-4D2E-AF9F-4639659D3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phere of mesh and nodes">
            <a:extLst>
              <a:ext uri="{FF2B5EF4-FFF2-40B4-BE49-F238E27FC236}">
                <a16:creationId xmlns:a16="http://schemas.microsoft.com/office/drawing/2014/main" id="{9A6BC298-ADF6-FE1D-FCF4-91473B62759B}"/>
              </a:ext>
            </a:extLst>
          </p:cNvPr>
          <p:cNvPicPr>
            <a:picLocks noChangeAspect="1"/>
          </p:cNvPicPr>
          <p:nvPr/>
        </p:nvPicPr>
        <p:blipFill rotWithShape="1">
          <a:blip r:embed="rId2"/>
          <a:srcRect l="11784" r="1" b="1"/>
          <a:stretch/>
        </p:blipFill>
        <p:spPr>
          <a:xfrm>
            <a:off x="-1" y="1666568"/>
            <a:ext cx="5689509" cy="5191432"/>
          </a:xfrm>
          <a:prstGeom prst="rect">
            <a:avLst/>
          </a:prstGeom>
        </p:spPr>
      </p:pic>
      <p:sp useBgFill="1">
        <p:nvSpPr>
          <p:cNvPr id="11" name="Rectangle 10">
            <a:extLst>
              <a:ext uri="{FF2B5EF4-FFF2-40B4-BE49-F238E27FC236}">
                <a16:creationId xmlns:a16="http://schemas.microsoft.com/office/drawing/2014/main" id="{E335820B-3A29-42C5-AA8D-10ECA43CD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1729117"/>
          </a:xfrm>
          <a:prstGeom prst="rect">
            <a:avLst/>
          </a:prstGeom>
          <a:ln>
            <a:noFill/>
          </a:ln>
          <a:effectLst>
            <a:outerShdw blurRad="368300" dist="101600" dir="546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F7A886-0F1F-E908-E5C7-0CBE1383332F}"/>
              </a:ext>
            </a:extLst>
          </p:cNvPr>
          <p:cNvSpPr>
            <a:spLocks noGrp="1"/>
          </p:cNvSpPr>
          <p:nvPr>
            <p:ph type="title"/>
          </p:nvPr>
        </p:nvSpPr>
        <p:spPr>
          <a:xfrm>
            <a:off x="761801" y="352766"/>
            <a:ext cx="10591999" cy="1023584"/>
          </a:xfrm>
        </p:spPr>
        <p:txBody>
          <a:bodyPr>
            <a:normAutofit/>
          </a:bodyPr>
          <a:lstStyle/>
          <a:p>
            <a:r>
              <a:rPr lang="en-IN" sz="4000" dirty="0">
                <a:latin typeface="Times New Roman" panose="02020603050405020304" pitchFamily="18" charset="0"/>
                <a:cs typeface="Times New Roman" panose="02020603050405020304" pitchFamily="18" charset="0"/>
              </a:rPr>
              <a:t>Billionaires and Technology</a:t>
            </a:r>
          </a:p>
        </p:txBody>
      </p:sp>
      <p:sp>
        <p:nvSpPr>
          <p:cNvPr id="3" name="Content Placeholder 2">
            <a:extLst>
              <a:ext uri="{FF2B5EF4-FFF2-40B4-BE49-F238E27FC236}">
                <a16:creationId xmlns:a16="http://schemas.microsoft.com/office/drawing/2014/main" id="{686DE347-BAD3-EA42-79A5-415B5A80F9E4}"/>
              </a:ext>
            </a:extLst>
          </p:cNvPr>
          <p:cNvSpPr>
            <a:spLocks noGrp="1"/>
          </p:cNvSpPr>
          <p:nvPr>
            <p:ph idx="1"/>
          </p:nvPr>
        </p:nvSpPr>
        <p:spPr>
          <a:xfrm>
            <a:off x="5689510" y="1732315"/>
            <a:ext cx="6502490" cy="5191432"/>
          </a:xfrm>
        </p:spPr>
        <p:txBody>
          <a:bodyPr anchor="ctr">
            <a:normAutofit/>
          </a:bodyPr>
          <a:lstStyle/>
          <a:p>
            <a:pPr algn="just"/>
            <a:r>
              <a:rPr lang="en-US" sz="1600" dirty="0">
                <a:effectLst/>
                <a:latin typeface="Times New Roman" panose="02020603050405020304" pitchFamily="18" charset="0"/>
                <a:cs typeface="Times New Roman" panose="02020603050405020304" pitchFamily="18" charset="0"/>
              </a:rPr>
              <a:t>The technology industry has been a significant source of wealth for billionaires in recent years. As of 2023, the Billionaires Statistics Dataset from Kaggle shows that technology is the second most common source of wealth among billionaires, after finance.</a:t>
            </a:r>
            <a:endParaRPr lang="en-US" sz="1600" dirty="0">
              <a:latin typeface="Times New Roman" panose="02020603050405020304" pitchFamily="18" charset="0"/>
              <a:cs typeface="Times New Roman" panose="02020603050405020304" pitchFamily="18" charset="0"/>
            </a:endParaRPr>
          </a:p>
          <a:p>
            <a:pPr algn="just"/>
            <a:r>
              <a:rPr lang="en-US" sz="1600" b="1" dirty="0">
                <a:effectLst/>
                <a:latin typeface="Times New Roman" panose="02020603050405020304" pitchFamily="18" charset="0"/>
                <a:cs typeface="Times New Roman" panose="02020603050405020304" pitchFamily="18" charset="0"/>
              </a:rPr>
              <a:t>Top Technology Billionaires</a:t>
            </a:r>
            <a:endParaRPr lang="en-US" sz="1600" b="1"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Elon Musk</a:t>
            </a:r>
          </a:p>
          <a:p>
            <a:pPr algn="just">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Founder and CEO of SpaceX, Tesla, </a:t>
            </a:r>
            <a:r>
              <a:rPr lang="en-US" sz="1600" dirty="0" err="1">
                <a:effectLst/>
                <a:latin typeface="Times New Roman" panose="02020603050405020304" pitchFamily="18" charset="0"/>
                <a:cs typeface="Times New Roman" panose="02020603050405020304" pitchFamily="18" charset="0"/>
              </a:rPr>
              <a:t>Neuralink</a:t>
            </a:r>
            <a:r>
              <a:rPr lang="en-US" sz="1600" dirty="0">
                <a:effectLst/>
                <a:latin typeface="Times New Roman" panose="02020603050405020304" pitchFamily="18" charset="0"/>
                <a:cs typeface="Times New Roman" panose="02020603050405020304" pitchFamily="18" charset="0"/>
              </a:rPr>
              <a:t>, and The Boring Company.</a:t>
            </a:r>
          </a:p>
          <a:p>
            <a:pPr algn="just">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Jeff Bezos</a:t>
            </a:r>
          </a:p>
          <a:p>
            <a:pPr algn="just">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Founder and former CEO of Amazon, owner of Blue Origin space company.</a:t>
            </a:r>
          </a:p>
          <a:p>
            <a:pPr algn="just">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Bill Gates</a:t>
            </a:r>
          </a:p>
          <a:p>
            <a:pPr algn="just">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Co-founder of Microsoft, philanthropist.</a:t>
            </a:r>
          </a:p>
          <a:p>
            <a:pPr algn="just"/>
            <a:r>
              <a:rPr lang="en-US" sz="1600" b="1" dirty="0">
                <a:effectLst/>
                <a:latin typeface="Times New Roman" panose="02020603050405020304" pitchFamily="18" charset="0"/>
                <a:cs typeface="Times New Roman" panose="02020603050405020304" pitchFamily="18" charset="0"/>
              </a:rPr>
              <a:t>Emerging Technologies</a:t>
            </a:r>
            <a:endParaRPr lang="en-US" sz="1600" b="1" dirty="0">
              <a:latin typeface="Times New Roman" panose="02020603050405020304" pitchFamily="18" charset="0"/>
              <a:cs typeface="Times New Roman" panose="02020603050405020304" pitchFamily="18" charset="0"/>
            </a:endParaRPr>
          </a:p>
          <a:p>
            <a:pPr algn="just"/>
            <a:r>
              <a:rPr lang="en-US" sz="1600" dirty="0">
                <a:effectLst/>
                <a:latin typeface="Times New Roman" panose="02020603050405020304" pitchFamily="18" charset="0"/>
                <a:cs typeface="Times New Roman" panose="02020603050405020304" pitchFamily="18" charset="0"/>
              </a:rPr>
              <a:t>Billionaires are also investing heavily in emerging technologies such as artificial intelligence, blockchain, and quantum computing. These technologies have the potential to disrupt industries and create new opportunities for wealth creation.</a:t>
            </a:r>
            <a:endParaRPr lang="en-US" sz="1600" dirty="0">
              <a:latin typeface="Times New Roman" panose="02020603050405020304" pitchFamily="18" charset="0"/>
              <a:cs typeface="Times New Roman" panose="02020603050405020304" pitchFamily="18" charset="0"/>
            </a:endParaRPr>
          </a:p>
          <a:p>
            <a:pPr algn="just"/>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55785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75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anim calcmode="lin" valueType="num">
                                      <p:cBhvr>
                                        <p:cTn id="2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1000"/>
                                        <p:tgtEl>
                                          <p:spTgt spid="3">
                                            <p:txEl>
                                              <p:pRg st="3" end="3"/>
                                            </p:txEl>
                                          </p:spTgt>
                                        </p:tgtEl>
                                      </p:cBhvr>
                                    </p:animEffect>
                                    <p:anim calcmode="lin" valueType="num">
                                      <p:cBhvr>
                                        <p:cTn id="2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1000"/>
                                        <p:tgtEl>
                                          <p:spTgt spid="3">
                                            <p:txEl>
                                              <p:pRg st="4" end="4"/>
                                            </p:txEl>
                                          </p:spTgt>
                                        </p:tgtEl>
                                      </p:cBhvr>
                                    </p:animEffect>
                                    <p:anim calcmode="lin" valueType="num">
                                      <p:cBhvr>
                                        <p:cTn id="3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1000"/>
                                        <p:tgtEl>
                                          <p:spTgt spid="3">
                                            <p:txEl>
                                              <p:pRg st="5" end="5"/>
                                            </p:txEl>
                                          </p:spTgt>
                                        </p:tgtEl>
                                      </p:cBhvr>
                                    </p:animEffect>
                                    <p:anim calcmode="lin" valueType="num">
                                      <p:cBhvr>
                                        <p:cTn id="3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0" presetID="47" presetClass="entr" presetSubtype="0" fill="hold" nodeType="with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5" presetID="47" presetClass="entr" presetSubtype="0" fill="hold" nodeType="with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fade">
                                      <p:cBhvr>
                                        <p:cTn id="47" dur="1000"/>
                                        <p:tgtEl>
                                          <p:spTgt spid="3">
                                            <p:txEl>
                                              <p:pRg st="7" end="7"/>
                                            </p:txEl>
                                          </p:spTgt>
                                        </p:tgtEl>
                                      </p:cBhvr>
                                    </p:animEffect>
                                    <p:anim calcmode="lin" valueType="num">
                                      <p:cBhvr>
                                        <p:cTn id="48"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7" end="7"/>
                                            </p:txEl>
                                          </p:spTgt>
                                        </p:tgtEl>
                                        <p:attrNameLst>
                                          <p:attrName>ppt_y</p:attrName>
                                        </p:attrNameLst>
                                      </p:cBhvr>
                                      <p:tavLst>
                                        <p:tav tm="0">
                                          <p:val>
                                            <p:strVal val="#ppt_y-.1"/>
                                          </p:val>
                                        </p:tav>
                                        <p:tav tm="100000">
                                          <p:val>
                                            <p:strVal val="#ppt_y"/>
                                          </p:val>
                                        </p:tav>
                                      </p:tavLst>
                                    </p:anim>
                                  </p:childTnLst>
                                </p:cTn>
                              </p:par>
                              <p:par>
                                <p:cTn id="50" presetID="47" presetClass="entr" presetSubtype="0" fill="hold" nodeType="with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fade">
                                      <p:cBhvr>
                                        <p:cTn id="52" dur="1000"/>
                                        <p:tgtEl>
                                          <p:spTgt spid="3">
                                            <p:txEl>
                                              <p:pRg st="8" end="8"/>
                                            </p:txEl>
                                          </p:spTgt>
                                        </p:tgtEl>
                                      </p:cBhvr>
                                    </p:animEffect>
                                    <p:anim calcmode="lin" valueType="num">
                                      <p:cBhvr>
                                        <p:cTn id="53"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4" dur="1000" fill="hold"/>
                                        <p:tgtEl>
                                          <p:spTgt spid="3">
                                            <p:txEl>
                                              <p:pRg st="8" end="8"/>
                                            </p:txEl>
                                          </p:spTgt>
                                        </p:tgtEl>
                                        <p:attrNameLst>
                                          <p:attrName>ppt_y</p:attrName>
                                        </p:attrNameLst>
                                      </p:cBhvr>
                                      <p:tavLst>
                                        <p:tav tm="0">
                                          <p:val>
                                            <p:strVal val="#ppt_y-.1"/>
                                          </p:val>
                                        </p:tav>
                                        <p:tav tm="100000">
                                          <p:val>
                                            <p:strVal val="#ppt_y"/>
                                          </p:val>
                                        </p:tav>
                                      </p:tavLst>
                                    </p:anim>
                                  </p:childTnLst>
                                </p:cTn>
                              </p:par>
                              <p:par>
                                <p:cTn id="55" presetID="47" presetClass="entr" presetSubtype="0" fill="hold" nodeType="with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fade">
                                      <p:cBhvr>
                                        <p:cTn id="57" dur="1000"/>
                                        <p:tgtEl>
                                          <p:spTgt spid="3">
                                            <p:txEl>
                                              <p:pRg st="9" end="9"/>
                                            </p:txEl>
                                          </p:spTgt>
                                        </p:tgtEl>
                                      </p:cBhvr>
                                    </p:animEffect>
                                    <p:anim calcmode="lin" valueType="num">
                                      <p:cBhvr>
                                        <p:cTn id="58"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59"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245A1B7-E9B3-4E78-5770-7EECAC822416}"/>
              </a:ext>
            </a:extLst>
          </p:cNvPr>
          <p:cNvSpPr>
            <a:spLocks noGrp="1"/>
          </p:cNvSpPr>
          <p:nvPr>
            <p:ph idx="1"/>
          </p:nvPr>
        </p:nvSpPr>
        <p:spPr>
          <a:xfrm>
            <a:off x="162561" y="863600"/>
            <a:ext cx="6807200" cy="5689600"/>
          </a:xfrm>
        </p:spPr>
        <p:txBody>
          <a:bodyPr anchor="t">
            <a:normAutofit/>
          </a:bodyPr>
          <a:lstStyle/>
          <a:p>
            <a:pPr marL="0" indent="0">
              <a:buNone/>
            </a:pPr>
            <a:r>
              <a:rPr lang="en-US" sz="3200" b="1" dirty="0">
                <a:effectLst/>
                <a:latin typeface="Times New Roman" panose="02020603050405020304" pitchFamily="18" charset="0"/>
                <a:cs typeface="Times New Roman" panose="02020603050405020304" pitchFamily="18" charset="0"/>
              </a:rPr>
              <a:t>Billionaires and Real Estate</a:t>
            </a:r>
            <a:endParaRPr lang="en-US" sz="3200" b="1" dirty="0">
              <a:latin typeface="Times New Roman" panose="02020603050405020304" pitchFamily="18" charset="0"/>
              <a:cs typeface="Times New Roman" panose="02020603050405020304" pitchFamily="18" charset="0"/>
            </a:endParaRPr>
          </a:p>
          <a:p>
            <a:endParaRPr lang="en-US" sz="2000" dirty="0">
              <a:effectLst/>
              <a:latin typeface="Times New Roman" panose="02020603050405020304" pitchFamily="18" charset="0"/>
              <a:cs typeface="Times New Roman" panose="02020603050405020304" pitchFamily="18" charset="0"/>
            </a:endParaRPr>
          </a:p>
          <a:p>
            <a:r>
              <a:rPr lang="en-US" sz="2000" dirty="0">
                <a:effectLst/>
                <a:latin typeface="Times New Roman" panose="02020603050405020304" pitchFamily="18" charset="0"/>
                <a:cs typeface="Times New Roman" panose="02020603050405020304" pitchFamily="18" charset="0"/>
              </a:rPr>
              <a:t>Real estate is a popular source of wealth for billionaires, with many of them investing in commercial and residential properties.</a:t>
            </a:r>
            <a:endParaRPr lang="en-US"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The top 10 billionaires who made their fortune in real estate have a combined net worth of over $200 billion.</a:t>
            </a:r>
          </a:p>
          <a:p>
            <a:pPr>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Many billionaires invest in luxury properties, such as mansions and penthouses, as well as commercial properties like shopping malls and office buildings.</a:t>
            </a:r>
          </a:p>
          <a:p>
            <a:pPr>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Some billionaires also invest in real estate development projects, such as hotels and resorts.</a:t>
            </a:r>
          </a:p>
          <a:p>
            <a:endParaRPr lang="en-IN" sz="2000" dirty="0">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Graphic 18" descr="Suburban scene">
            <a:extLst>
              <a:ext uri="{FF2B5EF4-FFF2-40B4-BE49-F238E27FC236}">
                <a16:creationId xmlns:a16="http://schemas.microsoft.com/office/drawing/2014/main" id="{102D39CB-C9A0-DA79-944D-FB61183D6A2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75967" y="1359681"/>
            <a:ext cx="4170530" cy="4170530"/>
          </a:xfrm>
          <a:prstGeom prst="rect">
            <a:avLst/>
          </a:prstGeom>
        </p:spPr>
      </p:pic>
    </p:spTree>
    <p:extLst>
      <p:ext uri="{BB962C8B-B14F-4D97-AF65-F5344CB8AC3E}">
        <p14:creationId xmlns:p14="http://schemas.microsoft.com/office/powerpoint/2010/main" val="96284419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DF8214-66AC-27D1-80AF-B35BB4280C7D}"/>
              </a:ext>
            </a:extLst>
          </p:cNvPr>
          <p:cNvSpPr>
            <a:spLocks noGrp="1"/>
          </p:cNvSpPr>
          <p:nvPr>
            <p:ph type="title"/>
          </p:nvPr>
        </p:nvSpPr>
        <p:spPr>
          <a:xfrm>
            <a:off x="4572001" y="601744"/>
            <a:ext cx="6781800" cy="1338696"/>
          </a:xfrm>
        </p:spPr>
        <p:txBody>
          <a:bodyPr>
            <a:normAutofit/>
          </a:bodyPr>
          <a:lstStyle/>
          <a:p>
            <a:r>
              <a:rPr lang="en-IN" dirty="0">
                <a:latin typeface="Times New Roman" panose="02020603050405020304" pitchFamily="18" charset="0"/>
                <a:cs typeface="Times New Roman" panose="02020603050405020304" pitchFamily="18" charset="0"/>
              </a:rPr>
              <a:t>Billionaires and Sports</a:t>
            </a:r>
          </a:p>
        </p:txBody>
      </p:sp>
      <p:pic>
        <p:nvPicPr>
          <p:cNvPr id="5" name="Picture 4">
            <a:extLst>
              <a:ext uri="{FF2B5EF4-FFF2-40B4-BE49-F238E27FC236}">
                <a16:creationId xmlns:a16="http://schemas.microsoft.com/office/drawing/2014/main" id="{BA234886-A3D3-E4E9-D1BC-F04078D14983}"/>
              </a:ext>
            </a:extLst>
          </p:cNvPr>
          <p:cNvPicPr>
            <a:picLocks noChangeAspect="1"/>
          </p:cNvPicPr>
          <p:nvPr/>
        </p:nvPicPr>
        <p:blipFill rotWithShape="1">
          <a:blip r:embed="rId2"/>
          <a:srcRect l="45773" r="23430"/>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B39EA903-6667-135D-E2A2-04F4A62AC4DE}"/>
              </a:ext>
            </a:extLst>
          </p:cNvPr>
          <p:cNvSpPr>
            <a:spLocks noGrp="1"/>
          </p:cNvSpPr>
          <p:nvPr>
            <p:ph idx="1"/>
          </p:nvPr>
        </p:nvSpPr>
        <p:spPr>
          <a:xfrm>
            <a:off x="4572001" y="2201958"/>
            <a:ext cx="6781800" cy="3900730"/>
          </a:xfrm>
        </p:spPr>
        <p:txBody>
          <a:bodyPr anchor="t">
            <a:normAutofit/>
          </a:bodyPr>
          <a:lstStyle/>
          <a:p>
            <a:r>
              <a:rPr lang="en-US" sz="2000" b="1">
                <a:effectLst/>
                <a:latin typeface="Times New Roman" panose="02020603050405020304" pitchFamily="18" charset="0"/>
                <a:cs typeface="Times New Roman" panose="02020603050405020304" pitchFamily="18" charset="0"/>
              </a:rPr>
              <a:t>Sports Investments</a:t>
            </a:r>
            <a:endParaRPr lang="en-US" sz="2000" b="1">
              <a:latin typeface="Times New Roman" panose="02020603050405020304" pitchFamily="18" charset="0"/>
              <a:cs typeface="Times New Roman" panose="02020603050405020304" pitchFamily="18" charset="0"/>
            </a:endParaRPr>
          </a:p>
          <a:p>
            <a:r>
              <a:rPr lang="en-US" sz="2000">
                <a:effectLst/>
                <a:latin typeface="Times New Roman" panose="02020603050405020304" pitchFamily="18" charset="0"/>
                <a:cs typeface="Times New Roman" panose="02020603050405020304" pitchFamily="18" charset="0"/>
              </a:rPr>
              <a:t>Billionaires have been investing in sports teams and events for decades. The trend is growing with the increasing popularity of sports and the potential returns on investment.</a:t>
            </a:r>
            <a:endParaRPr lang="en-US" sz="2000">
              <a:latin typeface="Times New Roman" panose="02020603050405020304" pitchFamily="18" charset="0"/>
              <a:cs typeface="Times New Roman" panose="02020603050405020304" pitchFamily="18" charset="0"/>
            </a:endParaRPr>
          </a:p>
          <a:p>
            <a:r>
              <a:rPr lang="en-US" sz="2000" b="1">
                <a:effectLst/>
                <a:latin typeface="Times New Roman" panose="02020603050405020304" pitchFamily="18" charset="0"/>
                <a:cs typeface="Times New Roman" panose="02020603050405020304" pitchFamily="18" charset="0"/>
              </a:rPr>
              <a:t>Sports Philanthropy</a:t>
            </a:r>
            <a:endParaRPr lang="en-US" sz="2000" b="1">
              <a:latin typeface="Times New Roman" panose="02020603050405020304" pitchFamily="18" charset="0"/>
              <a:cs typeface="Times New Roman" panose="02020603050405020304" pitchFamily="18" charset="0"/>
            </a:endParaRPr>
          </a:p>
          <a:p>
            <a:r>
              <a:rPr lang="en-US" sz="2000">
                <a:effectLst/>
                <a:latin typeface="Times New Roman" panose="02020603050405020304" pitchFamily="18" charset="0"/>
                <a:cs typeface="Times New Roman" panose="02020603050405020304" pitchFamily="18" charset="0"/>
              </a:rPr>
              <a:t>Billionaires have also been using their wealth to support sports-related philanthropic activities, such as building sports facilities in underprivileged communities and funding sports programs for disadvantaged youth.</a:t>
            </a:r>
            <a:endParaRPr lang="en-US" sz="2000">
              <a:latin typeface="Times New Roman" panose="02020603050405020304" pitchFamily="18" charset="0"/>
              <a:cs typeface="Times New Roman" panose="02020603050405020304" pitchFamily="18" charset="0"/>
            </a:endParaRPr>
          </a:p>
          <a:p>
            <a:endParaRPr lang="en-IN" sz="2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78994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65C0385-5E30-4D2E-AF9F-4639659D3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bstract blurred background of department store">
            <a:extLst>
              <a:ext uri="{FF2B5EF4-FFF2-40B4-BE49-F238E27FC236}">
                <a16:creationId xmlns:a16="http://schemas.microsoft.com/office/drawing/2014/main" id="{D017FF89-9955-C56E-D33B-A87A3726A4B2}"/>
              </a:ext>
            </a:extLst>
          </p:cNvPr>
          <p:cNvPicPr>
            <a:picLocks noChangeAspect="1"/>
          </p:cNvPicPr>
          <p:nvPr/>
        </p:nvPicPr>
        <p:blipFill rotWithShape="1">
          <a:blip r:embed="rId2"/>
          <a:srcRect l="4787" r="16703" b="2"/>
          <a:stretch/>
        </p:blipFill>
        <p:spPr>
          <a:xfrm>
            <a:off x="20" y="1666568"/>
            <a:ext cx="6106195" cy="5191432"/>
          </a:xfrm>
          <a:prstGeom prst="rect">
            <a:avLst/>
          </a:prstGeom>
        </p:spPr>
      </p:pic>
      <p:sp useBgFill="1">
        <p:nvSpPr>
          <p:cNvPr id="11" name="Rectangle 10">
            <a:extLst>
              <a:ext uri="{FF2B5EF4-FFF2-40B4-BE49-F238E27FC236}">
                <a16:creationId xmlns:a16="http://schemas.microsoft.com/office/drawing/2014/main" id="{E335820B-3A29-42C5-AA8D-10ECA43CD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1729117"/>
          </a:xfrm>
          <a:prstGeom prst="rect">
            <a:avLst/>
          </a:prstGeom>
          <a:ln>
            <a:noFill/>
          </a:ln>
          <a:effectLst>
            <a:outerShdw blurRad="368300" dist="101600" dir="546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F7F283-3C3A-8170-9B14-436C8D521EA4}"/>
              </a:ext>
            </a:extLst>
          </p:cNvPr>
          <p:cNvSpPr>
            <a:spLocks noGrp="1"/>
          </p:cNvSpPr>
          <p:nvPr>
            <p:ph type="title"/>
          </p:nvPr>
        </p:nvSpPr>
        <p:spPr>
          <a:xfrm>
            <a:off x="761801" y="352766"/>
            <a:ext cx="10591999" cy="1023584"/>
          </a:xfrm>
        </p:spPr>
        <p:txBody>
          <a:bodyPr>
            <a:normAutofit/>
          </a:bodyPr>
          <a:lstStyle/>
          <a:p>
            <a:r>
              <a:rPr lang="en-IN" sz="4000">
                <a:latin typeface="Times New Roman" panose="02020603050405020304" pitchFamily="18" charset="0"/>
                <a:cs typeface="Times New Roman" panose="02020603050405020304" pitchFamily="18" charset="0"/>
              </a:rPr>
              <a:t>Billionaires and Fashion</a:t>
            </a:r>
          </a:p>
        </p:txBody>
      </p:sp>
      <p:sp>
        <p:nvSpPr>
          <p:cNvPr id="3" name="Content Placeholder 2">
            <a:extLst>
              <a:ext uri="{FF2B5EF4-FFF2-40B4-BE49-F238E27FC236}">
                <a16:creationId xmlns:a16="http://schemas.microsoft.com/office/drawing/2014/main" id="{F8D76F77-CF49-5398-C451-6308783C4EF8}"/>
              </a:ext>
            </a:extLst>
          </p:cNvPr>
          <p:cNvSpPr>
            <a:spLocks noGrp="1"/>
          </p:cNvSpPr>
          <p:nvPr>
            <p:ph idx="1"/>
          </p:nvPr>
        </p:nvSpPr>
        <p:spPr>
          <a:xfrm>
            <a:off x="6410987" y="2073639"/>
            <a:ext cx="5476240" cy="4590953"/>
          </a:xfrm>
        </p:spPr>
        <p:txBody>
          <a:bodyPr anchor="ctr">
            <a:normAutofit/>
          </a:bodyPr>
          <a:lstStyle/>
          <a:p>
            <a:r>
              <a:rPr lang="en-US" sz="2000" b="1" dirty="0">
                <a:effectLst/>
                <a:latin typeface="Times New Roman" panose="02020603050405020304" pitchFamily="18" charset="0"/>
                <a:cs typeface="Times New Roman" panose="02020603050405020304" pitchFamily="18" charset="0"/>
              </a:rPr>
              <a:t>Top Billionaires in Fashion Industry</a:t>
            </a:r>
            <a:endParaRPr lang="en-US" sz="200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Bernard </a:t>
            </a:r>
            <a:r>
              <a:rPr lang="en-US" sz="2000" dirty="0" err="1">
                <a:effectLst/>
                <a:latin typeface="Times New Roman" panose="02020603050405020304" pitchFamily="18" charset="0"/>
                <a:cs typeface="Times New Roman" panose="02020603050405020304" pitchFamily="18" charset="0"/>
              </a:rPr>
              <a:t>Arnault</a:t>
            </a:r>
            <a:r>
              <a:rPr lang="en-US" sz="2000" dirty="0">
                <a:effectLst/>
                <a:latin typeface="Times New Roman" panose="02020603050405020304" pitchFamily="18" charset="0"/>
                <a:cs typeface="Times New Roman" panose="02020603050405020304" pitchFamily="18" charset="0"/>
              </a:rPr>
              <a:t>: CEO of LVMH, net worth of $150 billion</a:t>
            </a:r>
          </a:p>
          <a:p>
            <a:pPr>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Francois Pinault: Founder of Kering, net worth of $50 billion</a:t>
            </a:r>
          </a:p>
          <a:p>
            <a:pPr>
              <a:buFont typeface="Arial" panose="020B0604020202020204" pitchFamily="34" charset="0"/>
              <a:buChar char="•"/>
            </a:pPr>
            <a:r>
              <a:rPr lang="en-US" sz="2000" dirty="0" err="1">
                <a:effectLst/>
                <a:latin typeface="Times New Roman" panose="02020603050405020304" pitchFamily="18" charset="0"/>
                <a:cs typeface="Times New Roman" panose="02020603050405020304" pitchFamily="18" charset="0"/>
              </a:rPr>
              <a:t>Amancio</a:t>
            </a:r>
            <a:r>
              <a:rPr lang="en-US" sz="2000" dirty="0">
                <a:effectLst/>
                <a:latin typeface="Times New Roman" panose="02020603050405020304" pitchFamily="18" charset="0"/>
                <a:cs typeface="Times New Roman" panose="02020603050405020304" pitchFamily="18" charset="0"/>
              </a:rPr>
              <a:t> Ortega: Founder of Zara, net worth of $85 billion</a:t>
            </a:r>
          </a:p>
          <a:p>
            <a:endParaRPr lang="en-IN" sz="2000" dirty="0">
              <a:latin typeface="Times New Roman" panose="02020603050405020304" pitchFamily="18" charset="0"/>
              <a:cs typeface="Times New Roman" panose="02020603050405020304" pitchFamily="18" charset="0"/>
            </a:endParaRPr>
          </a:p>
          <a:p>
            <a:r>
              <a:rPr lang="en-US" sz="2000" b="1" dirty="0">
                <a:effectLst/>
                <a:latin typeface="Times New Roman" panose="02020603050405020304" pitchFamily="18" charset="0"/>
                <a:cs typeface="Times New Roman" panose="02020603050405020304" pitchFamily="18" charset="0"/>
              </a:rPr>
              <a:t>Fashion Industry Trends</a:t>
            </a:r>
            <a:endParaRPr lang="en-US" sz="200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Sustainability and ethical practices are becoming increasingly important in the fashion industry.</a:t>
            </a:r>
          </a:p>
          <a:p>
            <a:pPr>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Luxury fashion brands are expanding their online presence to reach a wider audience.</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069897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9D6EEA4-51EF-4796-BE5B-F3EB11F23E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B3B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Digital financial graphs in 3D">
            <a:extLst>
              <a:ext uri="{FF2B5EF4-FFF2-40B4-BE49-F238E27FC236}">
                <a16:creationId xmlns:a16="http://schemas.microsoft.com/office/drawing/2014/main" id="{24B08C80-F38A-1DCE-64E6-E724940EA81A}"/>
              </a:ext>
            </a:extLst>
          </p:cNvPr>
          <p:cNvPicPr>
            <a:picLocks noChangeAspect="1"/>
          </p:cNvPicPr>
          <p:nvPr/>
        </p:nvPicPr>
        <p:blipFill rotWithShape="1">
          <a:blip r:embed="rId2">
            <a:alphaModFix amt="25000"/>
          </a:blip>
          <a:srcRect t="19995" b="7657"/>
          <a:stretch/>
        </p:blipFill>
        <p:spPr>
          <a:xfrm>
            <a:off x="20" y="-1"/>
            <a:ext cx="12191980" cy="6858001"/>
          </a:xfrm>
          <a:prstGeom prst="rect">
            <a:avLst/>
          </a:prstGeom>
        </p:spPr>
      </p:pic>
      <p:sp>
        <p:nvSpPr>
          <p:cNvPr id="2" name="Title 1">
            <a:extLst>
              <a:ext uri="{FF2B5EF4-FFF2-40B4-BE49-F238E27FC236}">
                <a16:creationId xmlns:a16="http://schemas.microsoft.com/office/drawing/2014/main" id="{C4E86688-88EA-F8A7-AA37-E926A5E7569A}"/>
              </a:ext>
            </a:extLst>
          </p:cNvPr>
          <p:cNvSpPr>
            <a:spLocks noGrp="1"/>
          </p:cNvSpPr>
          <p:nvPr>
            <p:ph type="title"/>
          </p:nvPr>
        </p:nvSpPr>
        <p:spPr>
          <a:xfrm>
            <a:off x="838200" y="1431359"/>
            <a:ext cx="6696445" cy="1325563"/>
          </a:xfrm>
        </p:spPr>
        <p:txBody>
          <a:bodyPr>
            <a:normAutofit/>
          </a:bodyPr>
          <a:lstStyle/>
          <a:p>
            <a:r>
              <a:rPr lang="en-IN" sz="4000" dirty="0">
                <a:solidFill>
                  <a:srgbClr val="FFFFFF"/>
                </a:solidFill>
                <a:latin typeface="Times New Roman" panose="02020603050405020304" pitchFamily="18" charset="0"/>
                <a:cs typeface="Times New Roman" panose="02020603050405020304" pitchFamily="18" charset="0"/>
              </a:rPr>
              <a:t>Introduction to Dataset</a:t>
            </a:r>
          </a:p>
        </p:txBody>
      </p:sp>
      <p:sp>
        <p:nvSpPr>
          <p:cNvPr id="3" name="Content Placeholder 2">
            <a:extLst>
              <a:ext uri="{FF2B5EF4-FFF2-40B4-BE49-F238E27FC236}">
                <a16:creationId xmlns:a16="http://schemas.microsoft.com/office/drawing/2014/main" id="{2684D332-FF2A-6F3A-8D3E-08BE5F40F8BB}"/>
              </a:ext>
            </a:extLst>
          </p:cNvPr>
          <p:cNvSpPr>
            <a:spLocks noGrp="1"/>
          </p:cNvSpPr>
          <p:nvPr>
            <p:ph idx="1"/>
          </p:nvPr>
        </p:nvSpPr>
        <p:spPr>
          <a:xfrm>
            <a:off x="838200" y="2884218"/>
            <a:ext cx="7909560" cy="2433722"/>
          </a:xfrm>
        </p:spPr>
        <p:txBody>
          <a:bodyPr>
            <a:normAutofit/>
          </a:bodyPr>
          <a:lstStyle/>
          <a:p>
            <a:pPr algn="just"/>
            <a:r>
              <a:rPr lang="en-US" sz="2000" dirty="0">
                <a:latin typeface="Times New Roman" panose="02020603050405020304" pitchFamily="18" charset="0"/>
                <a:cs typeface="Times New Roman" panose="02020603050405020304" pitchFamily="18" charset="0"/>
              </a:rPr>
              <a:t>The Billionaires Statistics Dataset from Kaggle 2023 provides a comprehensive analysis of the world's billionaires, including their </a:t>
            </a:r>
            <a:r>
              <a:rPr lang="en-US" sz="2000" b="0" i="0" dirty="0">
                <a:effectLst/>
                <a:latin typeface="Times New Roman" panose="02020603050405020304" pitchFamily="18" charset="0"/>
                <a:cs typeface="Times New Roman" panose="02020603050405020304" pitchFamily="18" charset="0"/>
              </a:rPr>
              <a:t>information about their businesses, industries, personal details , </a:t>
            </a:r>
            <a:r>
              <a:rPr lang="en-US" sz="2000" dirty="0">
                <a:latin typeface="Times New Roman" panose="02020603050405020304" pitchFamily="18" charset="0"/>
                <a:cs typeface="Times New Roman" panose="02020603050405020304" pitchFamily="18" charset="0"/>
              </a:rPr>
              <a:t>gender distribution, age distribution, source of wealth, industry distribution, country distribution, self-made vs inherited wealth, philanthropic activities, and more</a:t>
            </a:r>
            <a:r>
              <a:rPr lang="en-US" sz="2000" b="0" i="0" dirty="0">
                <a:effectLst/>
                <a:latin typeface="Times New Roman" panose="02020603050405020304" pitchFamily="18" charset="0"/>
                <a:cs typeface="Times New Roman" panose="02020603050405020304" pitchFamily="18" charset="0"/>
              </a:rPr>
              <a:t>. </a:t>
            </a:r>
          </a:p>
          <a:p>
            <a:pPr algn="just"/>
            <a:r>
              <a:rPr lang="en-US" sz="2000" b="0" i="0" dirty="0">
                <a:effectLst/>
                <a:latin typeface="Times New Roman" panose="02020603050405020304" pitchFamily="18" charset="0"/>
                <a:cs typeface="Times New Roman" panose="02020603050405020304" pitchFamily="18" charset="0"/>
              </a:rPr>
              <a:t>It provides insights into the wealth distribution, business sectors, and demographics of billionaires worldwide.</a:t>
            </a:r>
          </a:p>
          <a:p>
            <a:pPr marL="0" indent="0" algn="just">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7705516"/>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92900A-6D3F-B781-8E05-FF6FFF3BC330}"/>
              </a:ext>
            </a:extLst>
          </p:cNvPr>
          <p:cNvSpPr>
            <a:spLocks noGrp="1"/>
          </p:cNvSpPr>
          <p:nvPr>
            <p:ph type="title"/>
          </p:nvPr>
        </p:nvSpPr>
        <p:spPr>
          <a:xfrm>
            <a:off x="838201" y="365125"/>
            <a:ext cx="5251316" cy="1807305"/>
          </a:xfrm>
        </p:spPr>
        <p:txBody>
          <a:bodyPr>
            <a:normAutofit/>
          </a:bodyPr>
          <a:lstStyle/>
          <a:p>
            <a:r>
              <a:rPr lang="en-US" b="1">
                <a:effectLst/>
                <a:latin typeface="Times New Roman" panose="02020603050405020304" pitchFamily="18" charset="0"/>
                <a:cs typeface="Times New Roman" panose="02020603050405020304" pitchFamily="18" charset="0"/>
              </a:rPr>
              <a:t>Billionaires and Entertainment </a:t>
            </a:r>
            <a:endParaRPr lang="en-IN">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F6E7225-C047-72C4-AE8F-2D9EE1022DD0}"/>
              </a:ext>
            </a:extLst>
          </p:cNvPr>
          <p:cNvSpPr>
            <a:spLocks noGrp="1"/>
          </p:cNvSpPr>
          <p:nvPr>
            <p:ph idx="1"/>
          </p:nvPr>
        </p:nvSpPr>
        <p:spPr>
          <a:xfrm>
            <a:off x="838200" y="2333297"/>
            <a:ext cx="5251316" cy="4240224"/>
          </a:xfrm>
        </p:spPr>
        <p:txBody>
          <a:bodyPr>
            <a:normAutofit/>
          </a:bodyPr>
          <a:lstStyle/>
          <a:p>
            <a:pPr algn="just"/>
            <a:r>
              <a:rPr lang="en-US" sz="1800" dirty="0">
                <a:effectLst/>
                <a:latin typeface="Times New Roman" panose="02020603050405020304" pitchFamily="18" charset="0"/>
                <a:cs typeface="Times New Roman" panose="02020603050405020304" pitchFamily="18" charset="0"/>
              </a:rPr>
              <a:t>The entertainment industry has long been a popular destination for billionaires to invest their wealth. From Hollywood studios to sports franchises, billionaires have made their mark on the world of entertainment.</a:t>
            </a:r>
            <a:endParaRPr lang="en-US" sz="1800" dirty="0">
              <a:latin typeface="Times New Roman" panose="02020603050405020304" pitchFamily="18" charset="0"/>
              <a:cs typeface="Times New Roman" panose="02020603050405020304" pitchFamily="18" charset="0"/>
            </a:endParaRPr>
          </a:p>
          <a:p>
            <a:pPr algn="just"/>
            <a:r>
              <a:rPr lang="en-US" sz="1800" b="1" dirty="0">
                <a:effectLst/>
                <a:latin typeface="Times New Roman" panose="02020603050405020304" pitchFamily="18" charset="0"/>
                <a:cs typeface="Times New Roman" panose="02020603050405020304" pitchFamily="18" charset="0"/>
              </a:rPr>
              <a:t>Top Billionaire Entertainment Investments</a:t>
            </a:r>
            <a:endParaRPr lang="en-US" sz="1800" b="1"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Disney - Robert Iger, former CEO, has a net worth of $690 million</a:t>
            </a:r>
          </a:p>
          <a:p>
            <a:pPr algn="just">
              <a:buFont typeface="Arial" panose="020B0604020202020204" pitchFamily="34" charset="0"/>
              <a:buChar char="•"/>
            </a:pPr>
            <a:r>
              <a:rPr lang="en-US" sz="1800" dirty="0">
                <a:effectLst/>
                <a:latin typeface="Times New Roman" panose="02020603050405020304" pitchFamily="18" charset="0"/>
                <a:cs typeface="Times New Roman" panose="02020603050405020304" pitchFamily="18" charset="0"/>
              </a:rPr>
              <a:t>Warner Bros. - Ted Turner, founder, has a net worth of $2.2 billion</a:t>
            </a:r>
          </a:p>
          <a:p>
            <a:pPr algn="just">
              <a:buFont typeface="Arial" panose="020B0604020202020204" pitchFamily="34" charset="0"/>
              <a:buChar char="•"/>
            </a:pPr>
            <a:r>
              <a:rPr lang="en-US" sz="1800" dirty="0" err="1">
                <a:effectLst/>
                <a:latin typeface="Times New Roman" panose="02020603050405020304" pitchFamily="18" charset="0"/>
                <a:cs typeface="Times New Roman" panose="02020603050405020304" pitchFamily="18" charset="0"/>
              </a:rPr>
              <a:t>ViacomCBS</a:t>
            </a:r>
            <a:r>
              <a:rPr lang="en-US" sz="1800" dirty="0">
                <a:effectLst/>
                <a:latin typeface="Times New Roman" panose="02020603050405020304" pitchFamily="18" charset="0"/>
                <a:cs typeface="Times New Roman" panose="02020603050405020304" pitchFamily="18" charset="0"/>
              </a:rPr>
              <a:t> - Sumner Redstone, former chairman, had a net worth of $4.6 billion at the time of his death in 2020</a:t>
            </a:r>
          </a:p>
          <a:p>
            <a:pPr algn="just"/>
            <a:endParaRPr lang="en-IN" sz="1800" dirty="0">
              <a:latin typeface="Times New Roman" panose="02020603050405020304" pitchFamily="18" charset="0"/>
              <a:cs typeface="Times New Roman" panose="02020603050405020304" pitchFamily="18" charset="0"/>
            </a:endParaRPr>
          </a:p>
        </p:txBody>
      </p:sp>
      <p:pic>
        <p:nvPicPr>
          <p:cNvPr id="5" name="Picture 4" descr="VIP rope barrier">
            <a:extLst>
              <a:ext uri="{FF2B5EF4-FFF2-40B4-BE49-F238E27FC236}">
                <a16:creationId xmlns:a16="http://schemas.microsoft.com/office/drawing/2014/main" id="{EB8070E7-4049-D6AC-E6C1-3A5DFE7F278E}"/>
              </a:ext>
            </a:extLst>
          </p:cNvPr>
          <p:cNvPicPr>
            <a:picLocks noChangeAspect="1"/>
          </p:cNvPicPr>
          <p:nvPr/>
        </p:nvPicPr>
        <p:blipFill rotWithShape="1">
          <a:blip r:embed="rId2"/>
          <a:srcRect l="26073" r="11325" b="-2"/>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738425435"/>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76A276D-3C33-A8A6-25FC-737A7424CA66}"/>
              </a:ext>
            </a:extLst>
          </p:cNvPr>
          <p:cNvSpPr>
            <a:spLocks noGrp="1"/>
          </p:cNvSpPr>
          <p:nvPr>
            <p:ph type="title"/>
          </p:nvPr>
        </p:nvSpPr>
        <p:spPr>
          <a:xfrm>
            <a:off x="1371597" y="348865"/>
            <a:ext cx="10044023" cy="877729"/>
          </a:xfrm>
        </p:spPr>
        <p:txBody>
          <a:bodyPr anchor="ctr">
            <a:normAutofit/>
          </a:bodyPr>
          <a:lstStyle/>
          <a:p>
            <a:r>
              <a:rPr lang="en-IN" sz="4000">
                <a:solidFill>
                  <a:srgbClr val="FFFFFF"/>
                </a:solidFill>
                <a:latin typeface="Times New Roman" panose="02020603050405020304" pitchFamily="18" charset="0"/>
                <a:cs typeface="Times New Roman" panose="02020603050405020304" pitchFamily="18" charset="0"/>
              </a:rPr>
              <a:t>Billionaires and Healthcare</a:t>
            </a:r>
          </a:p>
        </p:txBody>
      </p:sp>
      <p:sp>
        <p:nvSpPr>
          <p:cNvPr id="4" name="TextBox 3">
            <a:extLst>
              <a:ext uri="{FF2B5EF4-FFF2-40B4-BE49-F238E27FC236}">
                <a16:creationId xmlns:a16="http://schemas.microsoft.com/office/drawing/2014/main" id="{86A5581D-B6B2-8117-4569-3581895A6190}"/>
              </a:ext>
            </a:extLst>
          </p:cNvPr>
          <p:cNvSpPr txBox="1"/>
          <p:nvPr/>
        </p:nvSpPr>
        <p:spPr>
          <a:xfrm>
            <a:off x="1073988" y="2084182"/>
            <a:ext cx="3881120" cy="2015936"/>
          </a:xfrm>
          <a:prstGeom prst="rect">
            <a:avLst/>
          </a:prstGeom>
          <a:noFill/>
        </p:spPr>
        <p:txBody>
          <a:bodyPr wrap="square" rtlCol="0">
            <a:spAutoFit/>
          </a:bodyPr>
          <a:lstStyle/>
          <a:p>
            <a:pPr algn="just" defTabSz="557784">
              <a:spcAft>
                <a:spcPts val="600"/>
              </a:spcAft>
            </a:pPr>
            <a:r>
              <a:rPr lang="en-US" sz="2000" b="1" kern="1200" dirty="0">
                <a:solidFill>
                  <a:schemeClr val="tx1"/>
                </a:solidFill>
                <a:latin typeface="Times New Roman" panose="02020603050405020304" pitchFamily="18" charset="0"/>
                <a:ea typeface="+mn-ea"/>
                <a:cs typeface="Times New Roman" panose="02020603050405020304" pitchFamily="18" charset="0"/>
              </a:rPr>
              <a:t>Philanthropic Activities</a:t>
            </a:r>
          </a:p>
          <a:p>
            <a:pPr algn="just" defTabSz="557784">
              <a:spcAft>
                <a:spcPts val="600"/>
              </a:spcAft>
            </a:pPr>
            <a:r>
              <a:rPr lang="en-US" sz="2000" kern="1200" dirty="0">
                <a:solidFill>
                  <a:schemeClr val="tx1"/>
                </a:solidFill>
                <a:latin typeface="Times New Roman" panose="02020603050405020304" pitchFamily="18" charset="0"/>
                <a:ea typeface="+mn-ea"/>
                <a:cs typeface="Times New Roman" panose="02020603050405020304" pitchFamily="18" charset="0"/>
              </a:rPr>
              <a:t>Many billionaires have donated substantial amounts of their wealth to healthcare-related causes, such as medical research, hospitals, and disease prevention programs.</a:t>
            </a:r>
            <a:endParaRPr lang="en-US" sz="2000" dirty="0">
              <a:latin typeface="Times New Roman" panose="02020603050405020304" pitchFamily="18" charset="0"/>
              <a:cs typeface="Times New Roman" panose="02020603050405020304" pitchFamily="18" charset="0"/>
            </a:endParaRPr>
          </a:p>
        </p:txBody>
      </p:sp>
      <p:sp>
        <p:nvSpPr>
          <p:cNvPr id="23" name="Content Placeholder 6">
            <a:extLst>
              <a:ext uri="{FF2B5EF4-FFF2-40B4-BE49-F238E27FC236}">
                <a16:creationId xmlns:a16="http://schemas.microsoft.com/office/drawing/2014/main" id="{98AD6CF4-B348-D915-CD30-191819A8859D}"/>
              </a:ext>
            </a:extLst>
          </p:cNvPr>
          <p:cNvSpPr>
            <a:spLocks noGrp="1"/>
          </p:cNvSpPr>
          <p:nvPr>
            <p:ph idx="1"/>
          </p:nvPr>
        </p:nvSpPr>
        <p:spPr>
          <a:xfrm>
            <a:off x="1073988" y="4449970"/>
            <a:ext cx="10044023" cy="2675605"/>
          </a:xfrm>
        </p:spPr>
        <p:txBody>
          <a:bodyPr>
            <a:noAutofit/>
          </a:bodyPr>
          <a:lstStyle/>
          <a:p>
            <a:pPr marL="139446" indent="-139446" algn="just" defTabSz="557784">
              <a:spcBef>
                <a:spcPts val="610"/>
              </a:spcBef>
            </a:pPr>
            <a:r>
              <a:rPr lang="en-US" sz="2000" b="1" kern="1200" dirty="0">
                <a:solidFill>
                  <a:schemeClr val="tx1"/>
                </a:solidFill>
                <a:latin typeface="Times New Roman" panose="02020603050405020304" pitchFamily="18" charset="0"/>
                <a:ea typeface="+mn-ea"/>
                <a:cs typeface="Times New Roman" panose="02020603050405020304" pitchFamily="18" charset="0"/>
              </a:rPr>
              <a:t>Examples of Billionaire Investments in Healthcare</a:t>
            </a:r>
          </a:p>
          <a:p>
            <a:pPr marL="0" indent="0" algn="just" defTabSz="557784">
              <a:spcBef>
                <a:spcPts val="610"/>
              </a:spcBef>
              <a:buNone/>
            </a:pPr>
            <a:r>
              <a:rPr lang="en-US" sz="2000" kern="1200" dirty="0">
                <a:solidFill>
                  <a:schemeClr val="tx1"/>
                </a:solidFill>
                <a:latin typeface="Times New Roman" panose="02020603050405020304" pitchFamily="18" charset="0"/>
                <a:ea typeface="+mn-ea"/>
                <a:cs typeface="Times New Roman" panose="02020603050405020304" pitchFamily="18" charset="0"/>
              </a:rPr>
              <a:t>Bill Gates - Co-chair of the Bill and Melinda Gates Foundation, which has donated billions to global health initiatives such as eradicating polio and malaria.</a:t>
            </a:r>
          </a:p>
          <a:p>
            <a:pPr marL="0" indent="0" algn="just" defTabSz="557784">
              <a:spcBef>
                <a:spcPts val="610"/>
              </a:spcBef>
              <a:buNone/>
            </a:pPr>
            <a:r>
              <a:rPr lang="en-US" sz="2000" kern="1200" dirty="0">
                <a:solidFill>
                  <a:schemeClr val="tx1"/>
                </a:solidFill>
                <a:latin typeface="Times New Roman" panose="02020603050405020304" pitchFamily="18" charset="0"/>
                <a:ea typeface="+mn-ea"/>
                <a:cs typeface="Times New Roman" panose="02020603050405020304" pitchFamily="18" charset="0"/>
              </a:rPr>
              <a:t>Warren Buffett - Chairman of Berkshire Hathaway, which owns a significant stake in several healthcare companies, including Johnson &amp; Johnson and DaVita HealthCare Partners.</a:t>
            </a:r>
          </a:p>
          <a:p>
            <a:pPr marL="0" indent="0" algn="just" defTabSz="557784">
              <a:spcBef>
                <a:spcPts val="610"/>
              </a:spcBef>
              <a:buNone/>
            </a:pPr>
            <a:r>
              <a:rPr lang="en-US" sz="2000" kern="1200" dirty="0">
                <a:solidFill>
                  <a:schemeClr val="tx1"/>
                </a:solidFill>
                <a:latin typeface="Times New Roman" panose="02020603050405020304" pitchFamily="18" charset="0"/>
                <a:ea typeface="+mn-ea"/>
                <a:cs typeface="Times New Roman" panose="02020603050405020304" pitchFamily="18" charset="0"/>
              </a:rPr>
              <a:t>Mark Zuckerberg - Co-founder of the Chan Zuckerberg Initiative, which has invested in healthcare startups focused on disease prevention and treatment.</a:t>
            </a:r>
          </a:p>
          <a:p>
            <a:pPr algn="just"/>
            <a:endParaRPr lang="en-IN" sz="20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AB19F1FB-6449-C938-011D-854273BEE602}"/>
              </a:ext>
            </a:extLst>
          </p:cNvPr>
          <p:cNvSpPr txBox="1"/>
          <p:nvPr/>
        </p:nvSpPr>
        <p:spPr>
          <a:xfrm>
            <a:off x="7318700" y="2084182"/>
            <a:ext cx="3799311" cy="2400657"/>
          </a:xfrm>
          <a:prstGeom prst="rect">
            <a:avLst/>
          </a:prstGeom>
          <a:noFill/>
        </p:spPr>
        <p:txBody>
          <a:bodyPr wrap="square" rtlCol="0">
            <a:spAutoFit/>
          </a:bodyPr>
          <a:lstStyle/>
          <a:p>
            <a:pPr algn="just" defTabSz="557784">
              <a:spcAft>
                <a:spcPts val="600"/>
              </a:spcAft>
            </a:pPr>
            <a:r>
              <a:rPr lang="en-US" sz="2000" b="1" kern="1200" dirty="0">
                <a:solidFill>
                  <a:schemeClr val="tx1"/>
                </a:solidFill>
                <a:latin typeface="Times New Roman" panose="02020603050405020304" pitchFamily="18" charset="0"/>
                <a:ea typeface="+mn-ea"/>
                <a:cs typeface="Times New Roman" panose="02020603050405020304" pitchFamily="18" charset="0"/>
              </a:rPr>
              <a:t>Healthcare Industry Investments</a:t>
            </a:r>
          </a:p>
          <a:p>
            <a:pPr algn="just" defTabSz="557784">
              <a:spcAft>
                <a:spcPts val="600"/>
              </a:spcAft>
            </a:pPr>
            <a:r>
              <a:rPr lang="en-US" sz="2000" kern="1200" dirty="0">
                <a:solidFill>
                  <a:schemeClr val="tx1"/>
                </a:solidFill>
                <a:latin typeface="Times New Roman" panose="02020603050405020304" pitchFamily="18" charset="0"/>
                <a:ea typeface="+mn-ea"/>
                <a:cs typeface="Times New Roman" panose="02020603050405020304" pitchFamily="18" charset="0"/>
              </a:rPr>
              <a:t>Billionaires have also invested in the healthcare industry, including pharmaceuticals, biotechnology, and medical technology companies.</a:t>
            </a:r>
          </a:p>
          <a:p>
            <a:pPr algn="just">
              <a:spcAft>
                <a:spcPts val="600"/>
              </a:spcAft>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166613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1BDCA-DE03-1B31-4FB3-328CC24F7CF9}"/>
              </a:ext>
            </a:extLst>
          </p:cNvPr>
          <p:cNvSpPr>
            <a:spLocks noGrp="1"/>
          </p:cNvSpPr>
          <p:nvPr>
            <p:ph type="title"/>
          </p:nvPr>
        </p:nvSpPr>
        <p:spPr>
          <a:xfrm>
            <a:off x="6823878" y="741391"/>
            <a:ext cx="5368122" cy="1616203"/>
          </a:xfrm>
        </p:spPr>
        <p:txBody>
          <a:bodyPr anchor="b">
            <a:normAutofit/>
          </a:bodyPr>
          <a:lstStyle/>
          <a:p>
            <a:r>
              <a:rPr lang="en-US" sz="3200" b="1" dirty="0">
                <a:effectLst/>
                <a:latin typeface="Times New Roman" panose="02020603050405020304" pitchFamily="18" charset="0"/>
                <a:cs typeface="Times New Roman" panose="02020603050405020304" pitchFamily="18" charset="0"/>
              </a:rPr>
              <a:t>Billionaires and Education</a:t>
            </a:r>
            <a:br>
              <a:rPr lang="en-US" sz="3200" b="1" dirty="0">
                <a:latin typeface="Times New Roman" panose="02020603050405020304" pitchFamily="18" charset="0"/>
                <a:cs typeface="Times New Roman" panose="02020603050405020304" pitchFamily="18" charset="0"/>
              </a:rPr>
            </a:br>
            <a:endParaRPr lang="en-IN" sz="3200" dirty="0"/>
          </a:p>
        </p:txBody>
      </p:sp>
      <p:pic>
        <p:nvPicPr>
          <p:cNvPr id="5" name="Picture 4" descr="Graduation caps and caps flying in the air&#10;&#10;Description automatically generated">
            <a:extLst>
              <a:ext uri="{FF2B5EF4-FFF2-40B4-BE49-F238E27FC236}">
                <a16:creationId xmlns:a16="http://schemas.microsoft.com/office/drawing/2014/main" id="{4CC157CA-741F-443C-BB5B-687255608CCB}"/>
              </a:ext>
            </a:extLst>
          </p:cNvPr>
          <p:cNvPicPr>
            <a:picLocks noChangeAspect="1"/>
          </p:cNvPicPr>
          <p:nvPr/>
        </p:nvPicPr>
        <p:blipFill rotWithShape="1">
          <a:blip r:embed="rId2"/>
          <a:srcRect l="16891" r="33109"/>
          <a:stretch/>
        </p:blipFill>
        <p:spPr>
          <a:xfrm>
            <a:off x="20" y="10"/>
            <a:ext cx="6095980" cy="6857990"/>
          </a:xfrm>
          <a:prstGeom prst="rect">
            <a:avLst/>
          </a:prstGeom>
        </p:spPr>
      </p:pic>
      <p:grpSp>
        <p:nvGrpSpPr>
          <p:cNvPr id="9" name="Group 8">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0" name="Rectangle 9">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2A3D9BEE-795F-4B2C-DFF2-483C266E708C}"/>
              </a:ext>
            </a:extLst>
          </p:cNvPr>
          <p:cNvSpPr>
            <a:spLocks noGrp="1"/>
          </p:cNvSpPr>
          <p:nvPr>
            <p:ph idx="1"/>
          </p:nvPr>
        </p:nvSpPr>
        <p:spPr>
          <a:xfrm>
            <a:off x="6823878" y="2533476"/>
            <a:ext cx="4491820" cy="3447832"/>
          </a:xfrm>
        </p:spPr>
        <p:txBody>
          <a:bodyPr anchor="t">
            <a:normAutofit/>
          </a:bodyPr>
          <a:lstStyle/>
          <a:p>
            <a:r>
              <a:rPr lang="en-US" sz="1600" dirty="0">
                <a:effectLst/>
                <a:latin typeface="Times New Roman" panose="02020603050405020304" pitchFamily="18" charset="0"/>
                <a:cs typeface="Times New Roman" panose="02020603050405020304" pitchFamily="18" charset="0"/>
              </a:rPr>
              <a:t>The Billionaires Statistics Dataset from Kaggle 2023 reveals interesting insights into the education backgrounds of the world's billionaires.</a:t>
            </a:r>
            <a:endParaRPr lang="en-US" sz="16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Over 60% of billionaires hold a bachelor's degree or higher.</a:t>
            </a:r>
          </a:p>
          <a:p>
            <a:pPr>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Engineering is the most common undergraduate major among billionaires, followed by business and economics.</a:t>
            </a:r>
          </a:p>
          <a:p>
            <a:pPr>
              <a:buFont typeface="Arial" panose="020B0604020202020204" pitchFamily="34" charset="0"/>
              <a:buChar char="•"/>
            </a:pPr>
            <a:r>
              <a:rPr lang="en-US" sz="1600" dirty="0">
                <a:effectLst/>
                <a:latin typeface="Times New Roman" panose="02020603050405020304" pitchFamily="18" charset="0"/>
                <a:cs typeface="Times New Roman" panose="02020603050405020304" pitchFamily="18" charset="0"/>
              </a:rPr>
              <a:t>Over 20% of billionaires hold a master's degree or higher, with business administration being the most common graduate degree.</a:t>
            </a:r>
          </a:p>
          <a:p>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446202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Office building overlayed with stock market graphs">
            <a:extLst>
              <a:ext uri="{FF2B5EF4-FFF2-40B4-BE49-F238E27FC236}">
                <a16:creationId xmlns:a16="http://schemas.microsoft.com/office/drawing/2014/main" id="{127FBA5C-4A47-7462-CFC9-19DB47E330FB}"/>
              </a:ext>
            </a:extLst>
          </p:cNvPr>
          <p:cNvPicPr>
            <a:picLocks noChangeAspect="1"/>
          </p:cNvPicPr>
          <p:nvPr/>
        </p:nvPicPr>
        <p:blipFill rotWithShape="1">
          <a:blip r:embed="rId2">
            <a:alphaModFix amt="35000"/>
          </a:blip>
          <a:srcRect t="14449" b="965"/>
          <a:stretch/>
        </p:blipFill>
        <p:spPr>
          <a:xfrm>
            <a:off x="20" y="10"/>
            <a:ext cx="12191980" cy="6857990"/>
          </a:xfrm>
          <a:prstGeom prst="rect">
            <a:avLst/>
          </a:prstGeom>
        </p:spPr>
      </p:pic>
      <p:sp>
        <p:nvSpPr>
          <p:cNvPr id="2" name="Title 1">
            <a:extLst>
              <a:ext uri="{FF2B5EF4-FFF2-40B4-BE49-F238E27FC236}">
                <a16:creationId xmlns:a16="http://schemas.microsoft.com/office/drawing/2014/main" id="{30589059-7988-FB3D-765D-1DBEC3E50DFF}"/>
              </a:ext>
            </a:extLst>
          </p:cNvPr>
          <p:cNvSpPr>
            <a:spLocks noGrp="1"/>
          </p:cNvSpPr>
          <p:nvPr>
            <p:ph type="title"/>
          </p:nvPr>
        </p:nvSpPr>
        <p:spPr>
          <a:xfrm>
            <a:off x="838200" y="365125"/>
            <a:ext cx="10515600" cy="1325563"/>
          </a:xfrm>
        </p:spPr>
        <p:txBody>
          <a:bodyPr>
            <a:normAutofit/>
          </a:bodyPr>
          <a:lstStyle/>
          <a:p>
            <a:r>
              <a:rPr lang="en-US" b="1">
                <a:solidFill>
                  <a:srgbClr val="FFFFFF"/>
                </a:solidFill>
                <a:effectLst/>
                <a:latin typeface="Times New Roman" panose="02020603050405020304" pitchFamily="18" charset="0"/>
                <a:cs typeface="Times New Roman" panose="02020603050405020304" pitchFamily="18" charset="0"/>
              </a:rPr>
              <a:t>Conclusion</a:t>
            </a:r>
            <a:endParaRPr lang="en-IN">
              <a:solidFill>
                <a:srgbClr val="FFFFFF"/>
              </a:solidFill>
            </a:endParaRPr>
          </a:p>
        </p:txBody>
      </p:sp>
      <p:sp>
        <p:nvSpPr>
          <p:cNvPr id="3" name="Content Placeholder 2">
            <a:extLst>
              <a:ext uri="{FF2B5EF4-FFF2-40B4-BE49-F238E27FC236}">
                <a16:creationId xmlns:a16="http://schemas.microsoft.com/office/drawing/2014/main" id="{C6549847-0397-60F9-8F82-0861D74EA7AE}"/>
              </a:ext>
            </a:extLst>
          </p:cNvPr>
          <p:cNvSpPr>
            <a:spLocks noGrp="1"/>
          </p:cNvSpPr>
          <p:nvPr>
            <p:ph idx="1"/>
          </p:nvPr>
        </p:nvSpPr>
        <p:spPr>
          <a:xfrm>
            <a:off x="838200" y="1825625"/>
            <a:ext cx="10515600" cy="4351338"/>
          </a:xfrm>
        </p:spPr>
        <p:txBody>
          <a:bodyPr>
            <a:normAutofit/>
          </a:bodyPr>
          <a:lstStyle/>
          <a:p>
            <a:pPr algn="just"/>
            <a:r>
              <a:rPr lang="en-US" sz="1800" dirty="0">
                <a:solidFill>
                  <a:srgbClr val="FFFFFF"/>
                </a:solidFill>
                <a:effectLst/>
                <a:latin typeface="Times New Roman" panose="02020603050405020304" pitchFamily="18" charset="0"/>
                <a:cs typeface="Times New Roman" panose="02020603050405020304" pitchFamily="18" charset="0"/>
              </a:rPr>
              <a:t>The Billionaires Statistics Dataset from Kaggle 2023 provides valuable insights into the world of billionaires and their wealth. The dataset reveals interesting trends in gender distribution, age distribution, source of wealth, industry distribution, country distribution, self-made vs inherited wealth, philanthropic activities, billionaires and politics, wealth inequality, billionaires and the environment, billionaires and technology, billionaires and real estate, billionaires and sports, billionaires and entertainment, billionaires and fashion, billionaires and luxury goods, billionaires and healthcare, and billionaires and education.</a:t>
            </a:r>
            <a:endParaRPr lang="en-US" sz="1800" dirty="0">
              <a:solidFill>
                <a:srgbClr val="FFFFFF"/>
              </a:solidFill>
              <a:latin typeface="Times New Roman" panose="02020603050405020304" pitchFamily="18" charset="0"/>
              <a:cs typeface="Times New Roman" panose="02020603050405020304" pitchFamily="18" charset="0"/>
            </a:endParaRPr>
          </a:p>
          <a:p>
            <a:pPr algn="just"/>
            <a:r>
              <a:rPr lang="en-US" sz="1800" dirty="0">
                <a:solidFill>
                  <a:srgbClr val="FFFFFF"/>
                </a:solidFill>
                <a:effectLst/>
                <a:latin typeface="Times New Roman" panose="02020603050405020304" pitchFamily="18" charset="0"/>
                <a:cs typeface="Times New Roman" panose="02020603050405020304" pitchFamily="18" charset="0"/>
              </a:rPr>
              <a:t>Through this analysis, we can see that billionaires come from diverse backgrounds and industries, and their wealth is often self-made. Many billionaires are actively involved in philanthropic activities and politics, and there is a growing concern about wealth inequality and the environment. Technology, real estate, and healthcare are some of the most popular industries among billionaires, and education is a key area of interest for many of them.</a:t>
            </a:r>
            <a:endParaRPr lang="en-US" sz="1800" dirty="0">
              <a:solidFill>
                <a:srgbClr val="FFFFFF"/>
              </a:solidFill>
              <a:latin typeface="Times New Roman" panose="02020603050405020304" pitchFamily="18" charset="0"/>
              <a:cs typeface="Times New Roman" panose="02020603050405020304" pitchFamily="18" charset="0"/>
            </a:endParaRPr>
          </a:p>
          <a:p>
            <a:pPr algn="just"/>
            <a:r>
              <a:rPr lang="en-US" sz="1800" dirty="0">
                <a:solidFill>
                  <a:srgbClr val="FFFFFF"/>
                </a:solidFill>
                <a:effectLst/>
                <a:latin typeface="Times New Roman" panose="02020603050405020304" pitchFamily="18" charset="0"/>
                <a:cs typeface="Times New Roman" panose="02020603050405020304" pitchFamily="18" charset="0"/>
              </a:rPr>
              <a:t>Overall, the Billionaires Statistics Dataset from Kaggle 2023 offers a fascinating glimpse into the world of billionaires and their impact on society. By understanding the trends and patterns in this dataset, we can gain valuable insights into the global economy and the future of wealth creation and distribution.</a:t>
            </a:r>
            <a:endParaRPr lang="en-US" sz="1800" dirty="0">
              <a:solidFill>
                <a:srgbClr val="FFFFFF"/>
              </a:solidFill>
              <a:latin typeface="Times New Roman" panose="02020603050405020304" pitchFamily="18" charset="0"/>
              <a:cs typeface="Times New Roman" panose="02020603050405020304" pitchFamily="18" charset="0"/>
            </a:endParaRPr>
          </a:p>
          <a:p>
            <a:pPr algn="just"/>
            <a:endParaRPr lang="en-IN" sz="1800"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893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30FDE6-C3EE-ED07-3782-D6E9B4B5032A}"/>
              </a:ext>
            </a:extLst>
          </p:cNvPr>
          <p:cNvSpPr>
            <a:spLocks noGrp="1"/>
          </p:cNvSpPr>
          <p:nvPr>
            <p:ph type="title"/>
          </p:nvPr>
        </p:nvSpPr>
        <p:spPr>
          <a:xfrm>
            <a:off x="635000" y="640823"/>
            <a:ext cx="3418659" cy="5583148"/>
          </a:xfrm>
        </p:spPr>
        <p:txBody>
          <a:bodyPr anchor="ctr">
            <a:normAutofit/>
          </a:bodyPr>
          <a:lstStyle/>
          <a:p>
            <a:r>
              <a:rPr lang="en-IN" sz="5400" dirty="0">
                <a:latin typeface="Times New Roman" panose="02020603050405020304" pitchFamily="18" charset="0"/>
                <a:cs typeface="Times New Roman" panose="02020603050405020304" pitchFamily="18" charset="0"/>
              </a:rPr>
              <a:t>Data Analysis using Python Libraries</a:t>
            </a:r>
          </a:p>
        </p:txBody>
      </p:sp>
      <p:sp>
        <p:nvSpPr>
          <p:cNvPr id="12"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5" name="Content Placeholder 2">
            <a:extLst>
              <a:ext uri="{FF2B5EF4-FFF2-40B4-BE49-F238E27FC236}">
                <a16:creationId xmlns:a16="http://schemas.microsoft.com/office/drawing/2014/main" id="{BED51873-9D89-96AD-360D-AA431791E8D8}"/>
              </a:ext>
            </a:extLst>
          </p:cNvPr>
          <p:cNvGraphicFramePr>
            <a:graphicFrameLocks noGrp="1"/>
          </p:cNvGraphicFramePr>
          <p:nvPr>
            <p:ph idx="1"/>
            <p:extLst>
              <p:ext uri="{D42A27DB-BD31-4B8C-83A1-F6EECF244321}">
                <p14:modId xmlns:p14="http://schemas.microsoft.com/office/powerpoint/2010/main" val="379381159"/>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691794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bg>
      <p:bgPr>
        <a:pattFill prst="pct70">
          <a:fgClr>
            <a:schemeClr val="accent2">
              <a:lumMod val="40000"/>
              <a:lumOff val="60000"/>
            </a:schemeClr>
          </a:fgClr>
          <a:bgClr>
            <a:schemeClr val="bg1"/>
          </a:bgClr>
        </a:patt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50A893-BA67-9424-8B43-D5026F538DEE}"/>
              </a:ext>
            </a:extLst>
          </p:cNvPr>
          <p:cNvSpPr>
            <a:spLocks noGrp="1"/>
          </p:cNvSpPr>
          <p:nvPr>
            <p:ph type="title"/>
          </p:nvPr>
        </p:nvSpPr>
        <p:spPr>
          <a:xfrm>
            <a:off x="635000" y="640823"/>
            <a:ext cx="3418659" cy="5583148"/>
          </a:xfrm>
        </p:spPr>
        <p:txBody>
          <a:bodyPr anchor="ctr">
            <a:normAutofit/>
          </a:bodyPr>
          <a:lstStyle/>
          <a:p>
            <a:r>
              <a:rPr lang="en-IN" sz="5400" dirty="0">
                <a:latin typeface="Times New Roman" panose="02020603050405020304" pitchFamily="18" charset="0"/>
                <a:cs typeface="Times New Roman" panose="02020603050405020304" pitchFamily="18" charset="0"/>
              </a:rPr>
              <a:t>Steps in Analysis</a:t>
            </a:r>
          </a:p>
        </p:txBody>
      </p:sp>
      <p:sp>
        <p:nvSpPr>
          <p:cNvPr id="11"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Content Placeholder 2">
            <a:extLst>
              <a:ext uri="{FF2B5EF4-FFF2-40B4-BE49-F238E27FC236}">
                <a16:creationId xmlns:a16="http://schemas.microsoft.com/office/drawing/2014/main" id="{4B0A6DA4-5230-DD7B-ECF5-994AD9BDA9AF}"/>
              </a:ext>
            </a:extLst>
          </p:cNvPr>
          <p:cNvGraphicFramePr>
            <a:graphicFrameLocks noGrp="1"/>
          </p:cNvGraphicFramePr>
          <p:nvPr>
            <p:ph idx="1"/>
            <p:extLst>
              <p:ext uri="{D42A27DB-BD31-4B8C-83A1-F6EECF244321}">
                <p14:modId xmlns:p14="http://schemas.microsoft.com/office/powerpoint/2010/main" val="3415867701"/>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61160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circle(in)">
                                      <p:cBhvr>
                                        <p:cTn id="12" dur="2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19"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8EE0429-C754-866F-03A3-C62160A67D60}"/>
              </a:ext>
            </a:extLst>
          </p:cNvPr>
          <p:cNvSpPr>
            <a:spLocks noGrp="1"/>
          </p:cNvSpPr>
          <p:nvPr>
            <p:ph type="title"/>
          </p:nvPr>
        </p:nvSpPr>
        <p:spPr>
          <a:xfrm>
            <a:off x="1383564" y="348865"/>
            <a:ext cx="9718111" cy="1576446"/>
          </a:xfrm>
        </p:spPr>
        <p:txBody>
          <a:bodyPr anchor="ctr">
            <a:normAutofit/>
          </a:bodyPr>
          <a:lstStyle/>
          <a:p>
            <a:r>
              <a:rPr lang="en-IN" sz="4000" dirty="0">
                <a:solidFill>
                  <a:srgbClr val="FFFFFF"/>
                </a:solidFill>
                <a:latin typeface="Times New Roman" panose="02020603050405020304" pitchFamily="18" charset="0"/>
                <a:cs typeface="Times New Roman" panose="02020603050405020304" pitchFamily="18" charset="0"/>
              </a:rPr>
              <a:t>Steps in Visualization</a:t>
            </a:r>
          </a:p>
        </p:txBody>
      </p:sp>
      <p:graphicFrame>
        <p:nvGraphicFramePr>
          <p:cNvPr id="5" name="Content Placeholder 2">
            <a:extLst>
              <a:ext uri="{FF2B5EF4-FFF2-40B4-BE49-F238E27FC236}">
                <a16:creationId xmlns:a16="http://schemas.microsoft.com/office/drawing/2014/main" id="{CD95697A-2A80-0AEB-5E55-0B27EC917D78}"/>
              </a:ext>
            </a:extLst>
          </p:cNvPr>
          <p:cNvGraphicFramePr>
            <a:graphicFrameLocks noGrp="1"/>
          </p:cNvGraphicFramePr>
          <p:nvPr>
            <p:ph idx="1"/>
            <p:extLst>
              <p:ext uri="{D42A27DB-BD31-4B8C-83A1-F6EECF244321}">
                <p14:modId xmlns:p14="http://schemas.microsoft.com/office/powerpoint/2010/main" val="3696762360"/>
              </p:ext>
            </p:extLst>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0188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graphicEl>
                                              <a:dgm id="{E22F7E04-051D-40C8-897B-6473632C488B}"/>
                                            </p:graphicEl>
                                          </p:spTgt>
                                        </p:tgtEl>
                                        <p:attrNameLst>
                                          <p:attrName>style.visibility</p:attrName>
                                        </p:attrNameLst>
                                      </p:cBhvr>
                                      <p:to>
                                        <p:strVal val="visible"/>
                                      </p:to>
                                    </p:set>
                                    <p:anim calcmode="lin" valueType="num">
                                      <p:cBhvr>
                                        <p:cTn id="14" dur="500" fill="hold"/>
                                        <p:tgtEl>
                                          <p:spTgt spid="5">
                                            <p:graphicEl>
                                              <a:dgm id="{E22F7E04-051D-40C8-897B-6473632C488B}"/>
                                            </p:graphicEl>
                                          </p:spTgt>
                                        </p:tgtEl>
                                        <p:attrNameLst>
                                          <p:attrName>ppt_w</p:attrName>
                                        </p:attrNameLst>
                                      </p:cBhvr>
                                      <p:tavLst>
                                        <p:tav tm="0">
                                          <p:val>
                                            <p:fltVal val="0"/>
                                          </p:val>
                                        </p:tav>
                                        <p:tav tm="100000">
                                          <p:val>
                                            <p:strVal val="#ppt_w"/>
                                          </p:val>
                                        </p:tav>
                                      </p:tavLst>
                                    </p:anim>
                                    <p:anim calcmode="lin" valueType="num">
                                      <p:cBhvr>
                                        <p:cTn id="15" dur="500" fill="hold"/>
                                        <p:tgtEl>
                                          <p:spTgt spid="5">
                                            <p:graphicEl>
                                              <a:dgm id="{E22F7E04-051D-40C8-897B-6473632C488B}"/>
                                            </p:graphicEl>
                                          </p:spTgt>
                                        </p:tgtEl>
                                        <p:attrNameLst>
                                          <p:attrName>ppt_h</p:attrName>
                                        </p:attrNameLst>
                                      </p:cBhvr>
                                      <p:tavLst>
                                        <p:tav tm="0">
                                          <p:val>
                                            <p:fltVal val="0"/>
                                          </p:val>
                                        </p:tav>
                                        <p:tav tm="100000">
                                          <p:val>
                                            <p:strVal val="#ppt_h"/>
                                          </p:val>
                                        </p:tav>
                                      </p:tavLst>
                                    </p:anim>
                                    <p:animEffect transition="in" filter="fade">
                                      <p:cBhvr>
                                        <p:cTn id="16" dur="500"/>
                                        <p:tgtEl>
                                          <p:spTgt spid="5">
                                            <p:graphicEl>
                                              <a:dgm id="{E22F7E04-051D-40C8-897B-6473632C488B}"/>
                                            </p:graphic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5">
                                            <p:graphicEl>
                                              <a:dgm id="{85D3A045-0EFA-4074-8A8A-69454896219B}"/>
                                            </p:graphicEl>
                                          </p:spTgt>
                                        </p:tgtEl>
                                        <p:attrNameLst>
                                          <p:attrName>style.visibility</p:attrName>
                                        </p:attrNameLst>
                                      </p:cBhvr>
                                      <p:to>
                                        <p:strVal val="visible"/>
                                      </p:to>
                                    </p:set>
                                    <p:anim calcmode="lin" valueType="num">
                                      <p:cBhvr>
                                        <p:cTn id="19" dur="500" fill="hold"/>
                                        <p:tgtEl>
                                          <p:spTgt spid="5">
                                            <p:graphicEl>
                                              <a:dgm id="{85D3A045-0EFA-4074-8A8A-69454896219B}"/>
                                            </p:graphicEl>
                                          </p:spTgt>
                                        </p:tgtEl>
                                        <p:attrNameLst>
                                          <p:attrName>ppt_w</p:attrName>
                                        </p:attrNameLst>
                                      </p:cBhvr>
                                      <p:tavLst>
                                        <p:tav tm="0">
                                          <p:val>
                                            <p:fltVal val="0"/>
                                          </p:val>
                                        </p:tav>
                                        <p:tav tm="100000">
                                          <p:val>
                                            <p:strVal val="#ppt_w"/>
                                          </p:val>
                                        </p:tav>
                                      </p:tavLst>
                                    </p:anim>
                                    <p:anim calcmode="lin" valueType="num">
                                      <p:cBhvr>
                                        <p:cTn id="20" dur="500" fill="hold"/>
                                        <p:tgtEl>
                                          <p:spTgt spid="5">
                                            <p:graphicEl>
                                              <a:dgm id="{85D3A045-0EFA-4074-8A8A-69454896219B}"/>
                                            </p:graphicEl>
                                          </p:spTgt>
                                        </p:tgtEl>
                                        <p:attrNameLst>
                                          <p:attrName>ppt_h</p:attrName>
                                        </p:attrNameLst>
                                      </p:cBhvr>
                                      <p:tavLst>
                                        <p:tav tm="0">
                                          <p:val>
                                            <p:fltVal val="0"/>
                                          </p:val>
                                        </p:tav>
                                        <p:tav tm="100000">
                                          <p:val>
                                            <p:strVal val="#ppt_h"/>
                                          </p:val>
                                        </p:tav>
                                      </p:tavLst>
                                    </p:anim>
                                    <p:animEffect transition="in" filter="fade">
                                      <p:cBhvr>
                                        <p:cTn id="21" dur="500"/>
                                        <p:tgtEl>
                                          <p:spTgt spid="5">
                                            <p:graphicEl>
                                              <a:dgm id="{85D3A045-0EFA-4074-8A8A-69454896219B}"/>
                                            </p:graphic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5">
                                            <p:graphicEl>
                                              <a:dgm id="{FB4FBF8B-26F7-4372-9F01-723A96A4DC50}"/>
                                            </p:graphicEl>
                                          </p:spTgt>
                                        </p:tgtEl>
                                        <p:attrNameLst>
                                          <p:attrName>style.visibility</p:attrName>
                                        </p:attrNameLst>
                                      </p:cBhvr>
                                      <p:to>
                                        <p:strVal val="visible"/>
                                      </p:to>
                                    </p:set>
                                    <p:anim calcmode="lin" valueType="num">
                                      <p:cBhvr>
                                        <p:cTn id="24" dur="500" fill="hold"/>
                                        <p:tgtEl>
                                          <p:spTgt spid="5">
                                            <p:graphicEl>
                                              <a:dgm id="{FB4FBF8B-26F7-4372-9F01-723A96A4DC50}"/>
                                            </p:graphicEl>
                                          </p:spTgt>
                                        </p:tgtEl>
                                        <p:attrNameLst>
                                          <p:attrName>ppt_w</p:attrName>
                                        </p:attrNameLst>
                                      </p:cBhvr>
                                      <p:tavLst>
                                        <p:tav tm="0">
                                          <p:val>
                                            <p:fltVal val="0"/>
                                          </p:val>
                                        </p:tav>
                                        <p:tav tm="100000">
                                          <p:val>
                                            <p:strVal val="#ppt_w"/>
                                          </p:val>
                                        </p:tav>
                                      </p:tavLst>
                                    </p:anim>
                                    <p:anim calcmode="lin" valueType="num">
                                      <p:cBhvr>
                                        <p:cTn id="25" dur="500" fill="hold"/>
                                        <p:tgtEl>
                                          <p:spTgt spid="5">
                                            <p:graphicEl>
                                              <a:dgm id="{FB4FBF8B-26F7-4372-9F01-723A96A4DC50}"/>
                                            </p:graphicEl>
                                          </p:spTgt>
                                        </p:tgtEl>
                                        <p:attrNameLst>
                                          <p:attrName>ppt_h</p:attrName>
                                        </p:attrNameLst>
                                      </p:cBhvr>
                                      <p:tavLst>
                                        <p:tav tm="0">
                                          <p:val>
                                            <p:fltVal val="0"/>
                                          </p:val>
                                        </p:tav>
                                        <p:tav tm="100000">
                                          <p:val>
                                            <p:strVal val="#ppt_h"/>
                                          </p:val>
                                        </p:tav>
                                      </p:tavLst>
                                    </p:anim>
                                    <p:animEffect transition="in" filter="fade">
                                      <p:cBhvr>
                                        <p:cTn id="26" dur="500"/>
                                        <p:tgtEl>
                                          <p:spTgt spid="5">
                                            <p:graphicEl>
                                              <a:dgm id="{FB4FBF8B-26F7-4372-9F01-723A96A4DC50}"/>
                                            </p:graphicEl>
                                          </p:spTgt>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5">
                                            <p:graphicEl>
                                              <a:dgm id="{AFAB6D80-F146-433E-A638-255AE36124DA}"/>
                                            </p:graphicEl>
                                          </p:spTgt>
                                        </p:tgtEl>
                                        <p:attrNameLst>
                                          <p:attrName>style.visibility</p:attrName>
                                        </p:attrNameLst>
                                      </p:cBhvr>
                                      <p:to>
                                        <p:strVal val="visible"/>
                                      </p:to>
                                    </p:set>
                                    <p:anim calcmode="lin" valueType="num">
                                      <p:cBhvr>
                                        <p:cTn id="29" dur="500" fill="hold"/>
                                        <p:tgtEl>
                                          <p:spTgt spid="5">
                                            <p:graphicEl>
                                              <a:dgm id="{AFAB6D80-F146-433E-A638-255AE36124DA}"/>
                                            </p:graphicEl>
                                          </p:spTgt>
                                        </p:tgtEl>
                                        <p:attrNameLst>
                                          <p:attrName>ppt_w</p:attrName>
                                        </p:attrNameLst>
                                      </p:cBhvr>
                                      <p:tavLst>
                                        <p:tav tm="0">
                                          <p:val>
                                            <p:fltVal val="0"/>
                                          </p:val>
                                        </p:tav>
                                        <p:tav tm="100000">
                                          <p:val>
                                            <p:strVal val="#ppt_w"/>
                                          </p:val>
                                        </p:tav>
                                      </p:tavLst>
                                    </p:anim>
                                    <p:anim calcmode="lin" valueType="num">
                                      <p:cBhvr>
                                        <p:cTn id="30" dur="500" fill="hold"/>
                                        <p:tgtEl>
                                          <p:spTgt spid="5">
                                            <p:graphicEl>
                                              <a:dgm id="{AFAB6D80-F146-433E-A638-255AE36124DA}"/>
                                            </p:graphicEl>
                                          </p:spTgt>
                                        </p:tgtEl>
                                        <p:attrNameLst>
                                          <p:attrName>ppt_h</p:attrName>
                                        </p:attrNameLst>
                                      </p:cBhvr>
                                      <p:tavLst>
                                        <p:tav tm="0">
                                          <p:val>
                                            <p:fltVal val="0"/>
                                          </p:val>
                                        </p:tav>
                                        <p:tav tm="100000">
                                          <p:val>
                                            <p:strVal val="#ppt_h"/>
                                          </p:val>
                                        </p:tav>
                                      </p:tavLst>
                                    </p:anim>
                                    <p:animEffect transition="in" filter="fade">
                                      <p:cBhvr>
                                        <p:cTn id="31" dur="500"/>
                                        <p:tgtEl>
                                          <p:spTgt spid="5">
                                            <p:graphicEl>
                                              <a:dgm id="{AFAB6D80-F146-433E-A638-255AE36124DA}"/>
                                            </p:graphicEl>
                                          </p:spTgt>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5">
                                            <p:graphicEl>
                                              <a:dgm id="{BFEFC919-B3C1-4545-8EF2-7D5ED4060781}"/>
                                            </p:graphicEl>
                                          </p:spTgt>
                                        </p:tgtEl>
                                        <p:attrNameLst>
                                          <p:attrName>style.visibility</p:attrName>
                                        </p:attrNameLst>
                                      </p:cBhvr>
                                      <p:to>
                                        <p:strVal val="visible"/>
                                      </p:to>
                                    </p:set>
                                    <p:anim calcmode="lin" valueType="num">
                                      <p:cBhvr>
                                        <p:cTn id="34" dur="500" fill="hold"/>
                                        <p:tgtEl>
                                          <p:spTgt spid="5">
                                            <p:graphicEl>
                                              <a:dgm id="{BFEFC919-B3C1-4545-8EF2-7D5ED4060781}"/>
                                            </p:graphicEl>
                                          </p:spTgt>
                                        </p:tgtEl>
                                        <p:attrNameLst>
                                          <p:attrName>ppt_w</p:attrName>
                                        </p:attrNameLst>
                                      </p:cBhvr>
                                      <p:tavLst>
                                        <p:tav tm="0">
                                          <p:val>
                                            <p:fltVal val="0"/>
                                          </p:val>
                                        </p:tav>
                                        <p:tav tm="100000">
                                          <p:val>
                                            <p:strVal val="#ppt_w"/>
                                          </p:val>
                                        </p:tav>
                                      </p:tavLst>
                                    </p:anim>
                                    <p:anim calcmode="lin" valueType="num">
                                      <p:cBhvr>
                                        <p:cTn id="35" dur="500" fill="hold"/>
                                        <p:tgtEl>
                                          <p:spTgt spid="5">
                                            <p:graphicEl>
                                              <a:dgm id="{BFEFC919-B3C1-4545-8EF2-7D5ED4060781}"/>
                                            </p:graphicEl>
                                          </p:spTgt>
                                        </p:tgtEl>
                                        <p:attrNameLst>
                                          <p:attrName>ppt_h</p:attrName>
                                        </p:attrNameLst>
                                      </p:cBhvr>
                                      <p:tavLst>
                                        <p:tav tm="0">
                                          <p:val>
                                            <p:fltVal val="0"/>
                                          </p:val>
                                        </p:tav>
                                        <p:tav tm="100000">
                                          <p:val>
                                            <p:strVal val="#ppt_h"/>
                                          </p:val>
                                        </p:tav>
                                      </p:tavLst>
                                    </p:anim>
                                    <p:animEffect transition="in" filter="fade">
                                      <p:cBhvr>
                                        <p:cTn id="36" dur="500"/>
                                        <p:tgtEl>
                                          <p:spTgt spid="5">
                                            <p:graphicEl>
                                              <a:dgm id="{BFEFC919-B3C1-4545-8EF2-7D5ED4060781}"/>
                                            </p:graphicEl>
                                          </p:spTgt>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5">
                                            <p:graphicEl>
                                              <a:dgm id="{F7655A31-1615-40A1-99FB-0FE1894B5500}"/>
                                            </p:graphicEl>
                                          </p:spTgt>
                                        </p:tgtEl>
                                        <p:attrNameLst>
                                          <p:attrName>style.visibility</p:attrName>
                                        </p:attrNameLst>
                                      </p:cBhvr>
                                      <p:to>
                                        <p:strVal val="visible"/>
                                      </p:to>
                                    </p:set>
                                    <p:anim calcmode="lin" valueType="num">
                                      <p:cBhvr>
                                        <p:cTn id="39" dur="500" fill="hold"/>
                                        <p:tgtEl>
                                          <p:spTgt spid="5">
                                            <p:graphicEl>
                                              <a:dgm id="{F7655A31-1615-40A1-99FB-0FE1894B5500}"/>
                                            </p:graphicEl>
                                          </p:spTgt>
                                        </p:tgtEl>
                                        <p:attrNameLst>
                                          <p:attrName>ppt_w</p:attrName>
                                        </p:attrNameLst>
                                      </p:cBhvr>
                                      <p:tavLst>
                                        <p:tav tm="0">
                                          <p:val>
                                            <p:fltVal val="0"/>
                                          </p:val>
                                        </p:tav>
                                        <p:tav tm="100000">
                                          <p:val>
                                            <p:strVal val="#ppt_w"/>
                                          </p:val>
                                        </p:tav>
                                      </p:tavLst>
                                    </p:anim>
                                    <p:anim calcmode="lin" valueType="num">
                                      <p:cBhvr>
                                        <p:cTn id="40" dur="500" fill="hold"/>
                                        <p:tgtEl>
                                          <p:spTgt spid="5">
                                            <p:graphicEl>
                                              <a:dgm id="{F7655A31-1615-40A1-99FB-0FE1894B5500}"/>
                                            </p:graphicEl>
                                          </p:spTgt>
                                        </p:tgtEl>
                                        <p:attrNameLst>
                                          <p:attrName>ppt_h</p:attrName>
                                        </p:attrNameLst>
                                      </p:cBhvr>
                                      <p:tavLst>
                                        <p:tav tm="0">
                                          <p:val>
                                            <p:fltVal val="0"/>
                                          </p:val>
                                        </p:tav>
                                        <p:tav tm="100000">
                                          <p:val>
                                            <p:strVal val="#ppt_h"/>
                                          </p:val>
                                        </p:tav>
                                      </p:tavLst>
                                    </p:anim>
                                    <p:animEffect transition="in" filter="fade">
                                      <p:cBhvr>
                                        <p:cTn id="41" dur="500"/>
                                        <p:tgtEl>
                                          <p:spTgt spid="5">
                                            <p:graphicEl>
                                              <a:dgm id="{F7655A31-1615-40A1-99FB-0FE1894B5500}"/>
                                            </p:graphicEl>
                                          </p:spTgt>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5">
                                            <p:graphicEl>
                                              <a:dgm id="{20F2F909-FF05-4E92-9011-C18C4A81C502}"/>
                                            </p:graphicEl>
                                          </p:spTgt>
                                        </p:tgtEl>
                                        <p:attrNameLst>
                                          <p:attrName>style.visibility</p:attrName>
                                        </p:attrNameLst>
                                      </p:cBhvr>
                                      <p:to>
                                        <p:strVal val="visible"/>
                                      </p:to>
                                    </p:set>
                                    <p:anim calcmode="lin" valueType="num">
                                      <p:cBhvr>
                                        <p:cTn id="44" dur="500" fill="hold"/>
                                        <p:tgtEl>
                                          <p:spTgt spid="5">
                                            <p:graphicEl>
                                              <a:dgm id="{20F2F909-FF05-4E92-9011-C18C4A81C502}"/>
                                            </p:graphicEl>
                                          </p:spTgt>
                                        </p:tgtEl>
                                        <p:attrNameLst>
                                          <p:attrName>ppt_w</p:attrName>
                                        </p:attrNameLst>
                                      </p:cBhvr>
                                      <p:tavLst>
                                        <p:tav tm="0">
                                          <p:val>
                                            <p:fltVal val="0"/>
                                          </p:val>
                                        </p:tav>
                                        <p:tav tm="100000">
                                          <p:val>
                                            <p:strVal val="#ppt_w"/>
                                          </p:val>
                                        </p:tav>
                                      </p:tavLst>
                                    </p:anim>
                                    <p:anim calcmode="lin" valueType="num">
                                      <p:cBhvr>
                                        <p:cTn id="45" dur="500" fill="hold"/>
                                        <p:tgtEl>
                                          <p:spTgt spid="5">
                                            <p:graphicEl>
                                              <a:dgm id="{20F2F909-FF05-4E92-9011-C18C4A81C502}"/>
                                            </p:graphicEl>
                                          </p:spTgt>
                                        </p:tgtEl>
                                        <p:attrNameLst>
                                          <p:attrName>ppt_h</p:attrName>
                                        </p:attrNameLst>
                                      </p:cBhvr>
                                      <p:tavLst>
                                        <p:tav tm="0">
                                          <p:val>
                                            <p:fltVal val="0"/>
                                          </p:val>
                                        </p:tav>
                                        <p:tav tm="100000">
                                          <p:val>
                                            <p:strVal val="#ppt_h"/>
                                          </p:val>
                                        </p:tav>
                                      </p:tavLst>
                                    </p:anim>
                                    <p:animEffect transition="in" filter="fade">
                                      <p:cBhvr>
                                        <p:cTn id="46" dur="500"/>
                                        <p:tgtEl>
                                          <p:spTgt spid="5">
                                            <p:graphicEl>
                                              <a:dgm id="{20F2F909-FF05-4E92-9011-C18C4A81C502}"/>
                                            </p:graphicEl>
                                          </p:spTgt>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5">
                                            <p:graphicEl>
                                              <a:dgm id="{B3911CF8-D297-433E-808A-598F00AF607F}"/>
                                            </p:graphicEl>
                                          </p:spTgt>
                                        </p:tgtEl>
                                        <p:attrNameLst>
                                          <p:attrName>style.visibility</p:attrName>
                                        </p:attrNameLst>
                                      </p:cBhvr>
                                      <p:to>
                                        <p:strVal val="visible"/>
                                      </p:to>
                                    </p:set>
                                    <p:anim calcmode="lin" valueType="num">
                                      <p:cBhvr>
                                        <p:cTn id="49" dur="500" fill="hold"/>
                                        <p:tgtEl>
                                          <p:spTgt spid="5">
                                            <p:graphicEl>
                                              <a:dgm id="{B3911CF8-D297-433E-808A-598F00AF607F}"/>
                                            </p:graphicEl>
                                          </p:spTgt>
                                        </p:tgtEl>
                                        <p:attrNameLst>
                                          <p:attrName>ppt_w</p:attrName>
                                        </p:attrNameLst>
                                      </p:cBhvr>
                                      <p:tavLst>
                                        <p:tav tm="0">
                                          <p:val>
                                            <p:fltVal val="0"/>
                                          </p:val>
                                        </p:tav>
                                        <p:tav tm="100000">
                                          <p:val>
                                            <p:strVal val="#ppt_w"/>
                                          </p:val>
                                        </p:tav>
                                      </p:tavLst>
                                    </p:anim>
                                    <p:anim calcmode="lin" valueType="num">
                                      <p:cBhvr>
                                        <p:cTn id="50" dur="500" fill="hold"/>
                                        <p:tgtEl>
                                          <p:spTgt spid="5">
                                            <p:graphicEl>
                                              <a:dgm id="{B3911CF8-D297-433E-808A-598F00AF607F}"/>
                                            </p:graphicEl>
                                          </p:spTgt>
                                        </p:tgtEl>
                                        <p:attrNameLst>
                                          <p:attrName>ppt_h</p:attrName>
                                        </p:attrNameLst>
                                      </p:cBhvr>
                                      <p:tavLst>
                                        <p:tav tm="0">
                                          <p:val>
                                            <p:fltVal val="0"/>
                                          </p:val>
                                        </p:tav>
                                        <p:tav tm="100000">
                                          <p:val>
                                            <p:strVal val="#ppt_h"/>
                                          </p:val>
                                        </p:tav>
                                      </p:tavLst>
                                    </p:anim>
                                    <p:animEffect transition="in" filter="fade">
                                      <p:cBhvr>
                                        <p:cTn id="51" dur="500"/>
                                        <p:tgtEl>
                                          <p:spTgt spid="5">
                                            <p:graphicEl>
                                              <a:dgm id="{B3911CF8-D297-433E-808A-598F00AF607F}"/>
                                            </p:graphicEl>
                                          </p:spTgt>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5">
                                            <p:graphicEl>
                                              <a:dgm id="{742A3994-F339-4786-85F4-63042D7DB5F7}"/>
                                            </p:graphicEl>
                                          </p:spTgt>
                                        </p:tgtEl>
                                        <p:attrNameLst>
                                          <p:attrName>style.visibility</p:attrName>
                                        </p:attrNameLst>
                                      </p:cBhvr>
                                      <p:to>
                                        <p:strVal val="visible"/>
                                      </p:to>
                                    </p:set>
                                    <p:anim calcmode="lin" valueType="num">
                                      <p:cBhvr>
                                        <p:cTn id="54" dur="500" fill="hold"/>
                                        <p:tgtEl>
                                          <p:spTgt spid="5">
                                            <p:graphicEl>
                                              <a:dgm id="{742A3994-F339-4786-85F4-63042D7DB5F7}"/>
                                            </p:graphicEl>
                                          </p:spTgt>
                                        </p:tgtEl>
                                        <p:attrNameLst>
                                          <p:attrName>ppt_w</p:attrName>
                                        </p:attrNameLst>
                                      </p:cBhvr>
                                      <p:tavLst>
                                        <p:tav tm="0">
                                          <p:val>
                                            <p:fltVal val="0"/>
                                          </p:val>
                                        </p:tav>
                                        <p:tav tm="100000">
                                          <p:val>
                                            <p:strVal val="#ppt_w"/>
                                          </p:val>
                                        </p:tav>
                                      </p:tavLst>
                                    </p:anim>
                                    <p:anim calcmode="lin" valueType="num">
                                      <p:cBhvr>
                                        <p:cTn id="55" dur="500" fill="hold"/>
                                        <p:tgtEl>
                                          <p:spTgt spid="5">
                                            <p:graphicEl>
                                              <a:dgm id="{742A3994-F339-4786-85F4-63042D7DB5F7}"/>
                                            </p:graphicEl>
                                          </p:spTgt>
                                        </p:tgtEl>
                                        <p:attrNameLst>
                                          <p:attrName>ppt_h</p:attrName>
                                        </p:attrNameLst>
                                      </p:cBhvr>
                                      <p:tavLst>
                                        <p:tav tm="0">
                                          <p:val>
                                            <p:fltVal val="0"/>
                                          </p:val>
                                        </p:tav>
                                        <p:tav tm="100000">
                                          <p:val>
                                            <p:strVal val="#ppt_h"/>
                                          </p:val>
                                        </p:tav>
                                      </p:tavLst>
                                    </p:anim>
                                    <p:animEffect transition="in" filter="fade">
                                      <p:cBhvr>
                                        <p:cTn id="56" dur="500"/>
                                        <p:tgtEl>
                                          <p:spTgt spid="5">
                                            <p:graphicEl>
                                              <a:dgm id="{742A3994-F339-4786-85F4-63042D7DB5F7}"/>
                                            </p:graphicEl>
                                          </p:spTgt>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5">
                                            <p:graphicEl>
                                              <a:dgm id="{6C3C7229-A1DA-45E6-8D71-DA425E3EF240}"/>
                                            </p:graphicEl>
                                          </p:spTgt>
                                        </p:tgtEl>
                                        <p:attrNameLst>
                                          <p:attrName>style.visibility</p:attrName>
                                        </p:attrNameLst>
                                      </p:cBhvr>
                                      <p:to>
                                        <p:strVal val="visible"/>
                                      </p:to>
                                    </p:set>
                                    <p:anim calcmode="lin" valueType="num">
                                      <p:cBhvr>
                                        <p:cTn id="59" dur="500" fill="hold"/>
                                        <p:tgtEl>
                                          <p:spTgt spid="5">
                                            <p:graphicEl>
                                              <a:dgm id="{6C3C7229-A1DA-45E6-8D71-DA425E3EF240}"/>
                                            </p:graphicEl>
                                          </p:spTgt>
                                        </p:tgtEl>
                                        <p:attrNameLst>
                                          <p:attrName>ppt_w</p:attrName>
                                        </p:attrNameLst>
                                      </p:cBhvr>
                                      <p:tavLst>
                                        <p:tav tm="0">
                                          <p:val>
                                            <p:fltVal val="0"/>
                                          </p:val>
                                        </p:tav>
                                        <p:tav tm="100000">
                                          <p:val>
                                            <p:strVal val="#ppt_w"/>
                                          </p:val>
                                        </p:tav>
                                      </p:tavLst>
                                    </p:anim>
                                    <p:anim calcmode="lin" valueType="num">
                                      <p:cBhvr>
                                        <p:cTn id="60" dur="500" fill="hold"/>
                                        <p:tgtEl>
                                          <p:spTgt spid="5">
                                            <p:graphicEl>
                                              <a:dgm id="{6C3C7229-A1DA-45E6-8D71-DA425E3EF240}"/>
                                            </p:graphicEl>
                                          </p:spTgt>
                                        </p:tgtEl>
                                        <p:attrNameLst>
                                          <p:attrName>ppt_h</p:attrName>
                                        </p:attrNameLst>
                                      </p:cBhvr>
                                      <p:tavLst>
                                        <p:tav tm="0">
                                          <p:val>
                                            <p:fltVal val="0"/>
                                          </p:val>
                                        </p:tav>
                                        <p:tav tm="100000">
                                          <p:val>
                                            <p:strVal val="#ppt_h"/>
                                          </p:val>
                                        </p:tav>
                                      </p:tavLst>
                                    </p:anim>
                                    <p:animEffect transition="in" filter="fade">
                                      <p:cBhvr>
                                        <p:cTn id="61" dur="500"/>
                                        <p:tgtEl>
                                          <p:spTgt spid="5">
                                            <p:graphicEl>
                                              <a:dgm id="{6C3C7229-A1DA-45E6-8D71-DA425E3EF240}"/>
                                            </p:graphicEl>
                                          </p:spTgt>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5">
                                            <p:graphicEl>
                                              <a:dgm id="{124F9019-24C5-4A23-9FDF-552BFC56EAE4}"/>
                                            </p:graphicEl>
                                          </p:spTgt>
                                        </p:tgtEl>
                                        <p:attrNameLst>
                                          <p:attrName>style.visibility</p:attrName>
                                        </p:attrNameLst>
                                      </p:cBhvr>
                                      <p:to>
                                        <p:strVal val="visible"/>
                                      </p:to>
                                    </p:set>
                                    <p:anim calcmode="lin" valueType="num">
                                      <p:cBhvr>
                                        <p:cTn id="64" dur="500" fill="hold"/>
                                        <p:tgtEl>
                                          <p:spTgt spid="5">
                                            <p:graphicEl>
                                              <a:dgm id="{124F9019-24C5-4A23-9FDF-552BFC56EAE4}"/>
                                            </p:graphicEl>
                                          </p:spTgt>
                                        </p:tgtEl>
                                        <p:attrNameLst>
                                          <p:attrName>ppt_w</p:attrName>
                                        </p:attrNameLst>
                                      </p:cBhvr>
                                      <p:tavLst>
                                        <p:tav tm="0">
                                          <p:val>
                                            <p:fltVal val="0"/>
                                          </p:val>
                                        </p:tav>
                                        <p:tav tm="100000">
                                          <p:val>
                                            <p:strVal val="#ppt_w"/>
                                          </p:val>
                                        </p:tav>
                                      </p:tavLst>
                                    </p:anim>
                                    <p:anim calcmode="lin" valueType="num">
                                      <p:cBhvr>
                                        <p:cTn id="65" dur="500" fill="hold"/>
                                        <p:tgtEl>
                                          <p:spTgt spid="5">
                                            <p:graphicEl>
                                              <a:dgm id="{124F9019-24C5-4A23-9FDF-552BFC56EAE4}"/>
                                            </p:graphicEl>
                                          </p:spTgt>
                                        </p:tgtEl>
                                        <p:attrNameLst>
                                          <p:attrName>ppt_h</p:attrName>
                                        </p:attrNameLst>
                                      </p:cBhvr>
                                      <p:tavLst>
                                        <p:tav tm="0">
                                          <p:val>
                                            <p:fltVal val="0"/>
                                          </p:val>
                                        </p:tav>
                                        <p:tav tm="100000">
                                          <p:val>
                                            <p:strVal val="#ppt_h"/>
                                          </p:val>
                                        </p:tav>
                                      </p:tavLst>
                                    </p:anim>
                                    <p:animEffect transition="in" filter="fade">
                                      <p:cBhvr>
                                        <p:cTn id="66" dur="500"/>
                                        <p:tgtEl>
                                          <p:spTgt spid="5">
                                            <p:graphicEl>
                                              <a:dgm id="{124F9019-24C5-4A23-9FDF-552BFC56EAE4}"/>
                                            </p:graphicEl>
                                          </p:spTgt>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5">
                                            <p:graphicEl>
                                              <a:dgm id="{2DF4A751-4A88-456F-962A-CCBD6D79804A}"/>
                                            </p:graphicEl>
                                          </p:spTgt>
                                        </p:tgtEl>
                                        <p:attrNameLst>
                                          <p:attrName>style.visibility</p:attrName>
                                        </p:attrNameLst>
                                      </p:cBhvr>
                                      <p:to>
                                        <p:strVal val="visible"/>
                                      </p:to>
                                    </p:set>
                                    <p:anim calcmode="lin" valueType="num">
                                      <p:cBhvr>
                                        <p:cTn id="69" dur="500" fill="hold"/>
                                        <p:tgtEl>
                                          <p:spTgt spid="5">
                                            <p:graphicEl>
                                              <a:dgm id="{2DF4A751-4A88-456F-962A-CCBD6D79804A}"/>
                                            </p:graphicEl>
                                          </p:spTgt>
                                        </p:tgtEl>
                                        <p:attrNameLst>
                                          <p:attrName>ppt_w</p:attrName>
                                        </p:attrNameLst>
                                      </p:cBhvr>
                                      <p:tavLst>
                                        <p:tav tm="0">
                                          <p:val>
                                            <p:fltVal val="0"/>
                                          </p:val>
                                        </p:tav>
                                        <p:tav tm="100000">
                                          <p:val>
                                            <p:strVal val="#ppt_w"/>
                                          </p:val>
                                        </p:tav>
                                      </p:tavLst>
                                    </p:anim>
                                    <p:anim calcmode="lin" valueType="num">
                                      <p:cBhvr>
                                        <p:cTn id="70" dur="500" fill="hold"/>
                                        <p:tgtEl>
                                          <p:spTgt spid="5">
                                            <p:graphicEl>
                                              <a:dgm id="{2DF4A751-4A88-456F-962A-CCBD6D79804A}"/>
                                            </p:graphicEl>
                                          </p:spTgt>
                                        </p:tgtEl>
                                        <p:attrNameLst>
                                          <p:attrName>ppt_h</p:attrName>
                                        </p:attrNameLst>
                                      </p:cBhvr>
                                      <p:tavLst>
                                        <p:tav tm="0">
                                          <p:val>
                                            <p:fltVal val="0"/>
                                          </p:val>
                                        </p:tav>
                                        <p:tav tm="100000">
                                          <p:val>
                                            <p:strVal val="#ppt_h"/>
                                          </p:val>
                                        </p:tav>
                                      </p:tavLst>
                                    </p:anim>
                                    <p:animEffect transition="in" filter="fade">
                                      <p:cBhvr>
                                        <p:cTn id="71" dur="500"/>
                                        <p:tgtEl>
                                          <p:spTgt spid="5">
                                            <p:graphicEl>
                                              <a:dgm id="{2DF4A751-4A88-456F-962A-CCBD6D79804A}"/>
                                            </p:graphicEl>
                                          </p:spTgt>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5">
                                            <p:graphicEl>
                                              <a:dgm id="{2D9BE4FF-644B-4D31-90B8-B5A74CD2C93D}"/>
                                            </p:graphicEl>
                                          </p:spTgt>
                                        </p:tgtEl>
                                        <p:attrNameLst>
                                          <p:attrName>style.visibility</p:attrName>
                                        </p:attrNameLst>
                                      </p:cBhvr>
                                      <p:to>
                                        <p:strVal val="visible"/>
                                      </p:to>
                                    </p:set>
                                    <p:anim calcmode="lin" valueType="num">
                                      <p:cBhvr>
                                        <p:cTn id="74" dur="500" fill="hold"/>
                                        <p:tgtEl>
                                          <p:spTgt spid="5">
                                            <p:graphicEl>
                                              <a:dgm id="{2D9BE4FF-644B-4D31-90B8-B5A74CD2C93D}"/>
                                            </p:graphicEl>
                                          </p:spTgt>
                                        </p:tgtEl>
                                        <p:attrNameLst>
                                          <p:attrName>ppt_w</p:attrName>
                                        </p:attrNameLst>
                                      </p:cBhvr>
                                      <p:tavLst>
                                        <p:tav tm="0">
                                          <p:val>
                                            <p:fltVal val="0"/>
                                          </p:val>
                                        </p:tav>
                                        <p:tav tm="100000">
                                          <p:val>
                                            <p:strVal val="#ppt_w"/>
                                          </p:val>
                                        </p:tav>
                                      </p:tavLst>
                                    </p:anim>
                                    <p:anim calcmode="lin" valueType="num">
                                      <p:cBhvr>
                                        <p:cTn id="75" dur="500" fill="hold"/>
                                        <p:tgtEl>
                                          <p:spTgt spid="5">
                                            <p:graphicEl>
                                              <a:dgm id="{2D9BE4FF-644B-4D31-90B8-B5A74CD2C93D}"/>
                                            </p:graphicEl>
                                          </p:spTgt>
                                        </p:tgtEl>
                                        <p:attrNameLst>
                                          <p:attrName>ppt_h</p:attrName>
                                        </p:attrNameLst>
                                      </p:cBhvr>
                                      <p:tavLst>
                                        <p:tav tm="0">
                                          <p:val>
                                            <p:fltVal val="0"/>
                                          </p:val>
                                        </p:tav>
                                        <p:tav tm="100000">
                                          <p:val>
                                            <p:strVal val="#ppt_h"/>
                                          </p:val>
                                        </p:tav>
                                      </p:tavLst>
                                    </p:anim>
                                    <p:animEffect transition="in" filter="fade">
                                      <p:cBhvr>
                                        <p:cTn id="76" dur="500"/>
                                        <p:tgtEl>
                                          <p:spTgt spid="5">
                                            <p:graphicEl>
                                              <a:dgm id="{2D9BE4FF-644B-4D31-90B8-B5A74CD2C93D}"/>
                                            </p:graphicEl>
                                          </p:spTgt>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5">
                                            <p:graphicEl>
                                              <a:dgm id="{6C2AF68E-3F85-4738-904B-C47747C5CF88}"/>
                                            </p:graphicEl>
                                          </p:spTgt>
                                        </p:tgtEl>
                                        <p:attrNameLst>
                                          <p:attrName>style.visibility</p:attrName>
                                        </p:attrNameLst>
                                      </p:cBhvr>
                                      <p:to>
                                        <p:strVal val="visible"/>
                                      </p:to>
                                    </p:set>
                                    <p:anim calcmode="lin" valueType="num">
                                      <p:cBhvr>
                                        <p:cTn id="79" dur="500" fill="hold"/>
                                        <p:tgtEl>
                                          <p:spTgt spid="5">
                                            <p:graphicEl>
                                              <a:dgm id="{6C2AF68E-3F85-4738-904B-C47747C5CF88}"/>
                                            </p:graphicEl>
                                          </p:spTgt>
                                        </p:tgtEl>
                                        <p:attrNameLst>
                                          <p:attrName>ppt_w</p:attrName>
                                        </p:attrNameLst>
                                      </p:cBhvr>
                                      <p:tavLst>
                                        <p:tav tm="0">
                                          <p:val>
                                            <p:fltVal val="0"/>
                                          </p:val>
                                        </p:tav>
                                        <p:tav tm="100000">
                                          <p:val>
                                            <p:strVal val="#ppt_w"/>
                                          </p:val>
                                        </p:tav>
                                      </p:tavLst>
                                    </p:anim>
                                    <p:anim calcmode="lin" valueType="num">
                                      <p:cBhvr>
                                        <p:cTn id="80" dur="500" fill="hold"/>
                                        <p:tgtEl>
                                          <p:spTgt spid="5">
                                            <p:graphicEl>
                                              <a:dgm id="{6C2AF68E-3F85-4738-904B-C47747C5CF88}"/>
                                            </p:graphicEl>
                                          </p:spTgt>
                                        </p:tgtEl>
                                        <p:attrNameLst>
                                          <p:attrName>ppt_h</p:attrName>
                                        </p:attrNameLst>
                                      </p:cBhvr>
                                      <p:tavLst>
                                        <p:tav tm="0">
                                          <p:val>
                                            <p:fltVal val="0"/>
                                          </p:val>
                                        </p:tav>
                                        <p:tav tm="100000">
                                          <p:val>
                                            <p:strVal val="#ppt_h"/>
                                          </p:val>
                                        </p:tav>
                                      </p:tavLst>
                                    </p:anim>
                                    <p:animEffect transition="in" filter="fade">
                                      <p:cBhvr>
                                        <p:cTn id="81" dur="500"/>
                                        <p:tgtEl>
                                          <p:spTgt spid="5">
                                            <p:graphicEl>
                                              <a:dgm id="{6C2AF68E-3F85-4738-904B-C47747C5CF88}"/>
                                            </p:graphicEl>
                                          </p:spTgt>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5">
                                            <p:graphicEl>
                                              <a:dgm id="{364DBD1C-C046-4260-A5F6-B6DEAAD9A88B}"/>
                                            </p:graphicEl>
                                          </p:spTgt>
                                        </p:tgtEl>
                                        <p:attrNameLst>
                                          <p:attrName>style.visibility</p:attrName>
                                        </p:attrNameLst>
                                      </p:cBhvr>
                                      <p:to>
                                        <p:strVal val="visible"/>
                                      </p:to>
                                    </p:set>
                                    <p:anim calcmode="lin" valueType="num">
                                      <p:cBhvr>
                                        <p:cTn id="84" dur="500" fill="hold"/>
                                        <p:tgtEl>
                                          <p:spTgt spid="5">
                                            <p:graphicEl>
                                              <a:dgm id="{364DBD1C-C046-4260-A5F6-B6DEAAD9A88B}"/>
                                            </p:graphicEl>
                                          </p:spTgt>
                                        </p:tgtEl>
                                        <p:attrNameLst>
                                          <p:attrName>ppt_w</p:attrName>
                                        </p:attrNameLst>
                                      </p:cBhvr>
                                      <p:tavLst>
                                        <p:tav tm="0">
                                          <p:val>
                                            <p:fltVal val="0"/>
                                          </p:val>
                                        </p:tav>
                                        <p:tav tm="100000">
                                          <p:val>
                                            <p:strVal val="#ppt_w"/>
                                          </p:val>
                                        </p:tav>
                                      </p:tavLst>
                                    </p:anim>
                                    <p:anim calcmode="lin" valueType="num">
                                      <p:cBhvr>
                                        <p:cTn id="85" dur="500" fill="hold"/>
                                        <p:tgtEl>
                                          <p:spTgt spid="5">
                                            <p:graphicEl>
                                              <a:dgm id="{364DBD1C-C046-4260-A5F6-B6DEAAD9A88B}"/>
                                            </p:graphicEl>
                                          </p:spTgt>
                                        </p:tgtEl>
                                        <p:attrNameLst>
                                          <p:attrName>ppt_h</p:attrName>
                                        </p:attrNameLst>
                                      </p:cBhvr>
                                      <p:tavLst>
                                        <p:tav tm="0">
                                          <p:val>
                                            <p:fltVal val="0"/>
                                          </p:val>
                                        </p:tav>
                                        <p:tav tm="100000">
                                          <p:val>
                                            <p:strVal val="#ppt_h"/>
                                          </p:val>
                                        </p:tav>
                                      </p:tavLst>
                                    </p:anim>
                                    <p:animEffect transition="in" filter="fade">
                                      <p:cBhvr>
                                        <p:cTn id="86" dur="500"/>
                                        <p:tgtEl>
                                          <p:spTgt spid="5">
                                            <p:graphicEl>
                                              <a:dgm id="{364DBD1C-C046-4260-A5F6-B6DEAAD9A88B}"/>
                                            </p:graphicEl>
                                          </p:spTgt>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5">
                                            <p:graphicEl>
                                              <a:dgm id="{0AA3C1B7-0989-4D74-9AFE-EC582B39BF2F}"/>
                                            </p:graphicEl>
                                          </p:spTgt>
                                        </p:tgtEl>
                                        <p:attrNameLst>
                                          <p:attrName>style.visibility</p:attrName>
                                        </p:attrNameLst>
                                      </p:cBhvr>
                                      <p:to>
                                        <p:strVal val="visible"/>
                                      </p:to>
                                    </p:set>
                                    <p:anim calcmode="lin" valueType="num">
                                      <p:cBhvr>
                                        <p:cTn id="89" dur="500" fill="hold"/>
                                        <p:tgtEl>
                                          <p:spTgt spid="5">
                                            <p:graphicEl>
                                              <a:dgm id="{0AA3C1B7-0989-4D74-9AFE-EC582B39BF2F}"/>
                                            </p:graphicEl>
                                          </p:spTgt>
                                        </p:tgtEl>
                                        <p:attrNameLst>
                                          <p:attrName>ppt_w</p:attrName>
                                        </p:attrNameLst>
                                      </p:cBhvr>
                                      <p:tavLst>
                                        <p:tav tm="0">
                                          <p:val>
                                            <p:fltVal val="0"/>
                                          </p:val>
                                        </p:tav>
                                        <p:tav tm="100000">
                                          <p:val>
                                            <p:strVal val="#ppt_w"/>
                                          </p:val>
                                        </p:tav>
                                      </p:tavLst>
                                    </p:anim>
                                    <p:anim calcmode="lin" valueType="num">
                                      <p:cBhvr>
                                        <p:cTn id="90" dur="500" fill="hold"/>
                                        <p:tgtEl>
                                          <p:spTgt spid="5">
                                            <p:graphicEl>
                                              <a:dgm id="{0AA3C1B7-0989-4D74-9AFE-EC582B39BF2F}"/>
                                            </p:graphicEl>
                                          </p:spTgt>
                                        </p:tgtEl>
                                        <p:attrNameLst>
                                          <p:attrName>ppt_h</p:attrName>
                                        </p:attrNameLst>
                                      </p:cBhvr>
                                      <p:tavLst>
                                        <p:tav tm="0">
                                          <p:val>
                                            <p:fltVal val="0"/>
                                          </p:val>
                                        </p:tav>
                                        <p:tav tm="100000">
                                          <p:val>
                                            <p:strVal val="#ppt_h"/>
                                          </p:val>
                                        </p:tav>
                                      </p:tavLst>
                                    </p:anim>
                                    <p:animEffect transition="in" filter="fade">
                                      <p:cBhvr>
                                        <p:cTn id="91" dur="500"/>
                                        <p:tgtEl>
                                          <p:spTgt spid="5">
                                            <p:graphicEl>
                                              <a:dgm id="{0AA3C1B7-0989-4D74-9AFE-EC582B39BF2F}"/>
                                            </p:graphicEl>
                                          </p:spTgt>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5">
                                            <p:graphicEl>
                                              <a:dgm id="{2235E3A1-4D7D-435C-A029-B3FF16C87D21}"/>
                                            </p:graphicEl>
                                          </p:spTgt>
                                        </p:tgtEl>
                                        <p:attrNameLst>
                                          <p:attrName>style.visibility</p:attrName>
                                        </p:attrNameLst>
                                      </p:cBhvr>
                                      <p:to>
                                        <p:strVal val="visible"/>
                                      </p:to>
                                    </p:set>
                                    <p:anim calcmode="lin" valueType="num">
                                      <p:cBhvr>
                                        <p:cTn id="94" dur="500" fill="hold"/>
                                        <p:tgtEl>
                                          <p:spTgt spid="5">
                                            <p:graphicEl>
                                              <a:dgm id="{2235E3A1-4D7D-435C-A029-B3FF16C87D21}"/>
                                            </p:graphicEl>
                                          </p:spTgt>
                                        </p:tgtEl>
                                        <p:attrNameLst>
                                          <p:attrName>ppt_w</p:attrName>
                                        </p:attrNameLst>
                                      </p:cBhvr>
                                      <p:tavLst>
                                        <p:tav tm="0">
                                          <p:val>
                                            <p:fltVal val="0"/>
                                          </p:val>
                                        </p:tav>
                                        <p:tav tm="100000">
                                          <p:val>
                                            <p:strVal val="#ppt_w"/>
                                          </p:val>
                                        </p:tav>
                                      </p:tavLst>
                                    </p:anim>
                                    <p:anim calcmode="lin" valueType="num">
                                      <p:cBhvr>
                                        <p:cTn id="95" dur="500" fill="hold"/>
                                        <p:tgtEl>
                                          <p:spTgt spid="5">
                                            <p:graphicEl>
                                              <a:dgm id="{2235E3A1-4D7D-435C-A029-B3FF16C87D21}"/>
                                            </p:graphicEl>
                                          </p:spTgt>
                                        </p:tgtEl>
                                        <p:attrNameLst>
                                          <p:attrName>ppt_h</p:attrName>
                                        </p:attrNameLst>
                                      </p:cBhvr>
                                      <p:tavLst>
                                        <p:tav tm="0">
                                          <p:val>
                                            <p:fltVal val="0"/>
                                          </p:val>
                                        </p:tav>
                                        <p:tav tm="100000">
                                          <p:val>
                                            <p:strVal val="#ppt_h"/>
                                          </p:val>
                                        </p:tav>
                                      </p:tavLst>
                                    </p:anim>
                                    <p:animEffect transition="in" filter="fade">
                                      <p:cBhvr>
                                        <p:cTn id="96" dur="500"/>
                                        <p:tgtEl>
                                          <p:spTgt spid="5">
                                            <p:graphicEl>
                                              <a:dgm id="{2235E3A1-4D7D-435C-A029-B3FF16C87D21}"/>
                                            </p:graphicEl>
                                          </p:spTgt>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5">
                                            <p:graphicEl>
                                              <a:dgm id="{0110900E-1708-4A55-AB45-8463D5ECF351}"/>
                                            </p:graphicEl>
                                          </p:spTgt>
                                        </p:tgtEl>
                                        <p:attrNameLst>
                                          <p:attrName>style.visibility</p:attrName>
                                        </p:attrNameLst>
                                      </p:cBhvr>
                                      <p:to>
                                        <p:strVal val="visible"/>
                                      </p:to>
                                    </p:set>
                                    <p:anim calcmode="lin" valueType="num">
                                      <p:cBhvr>
                                        <p:cTn id="99" dur="500" fill="hold"/>
                                        <p:tgtEl>
                                          <p:spTgt spid="5">
                                            <p:graphicEl>
                                              <a:dgm id="{0110900E-1708-4A55-AB45-8463D5ECF351}"/>
                                            </p:graphicEl>
                                          </p:spTgt>
                                        </p:tgtEl>
                                        <p:attrNameLst>
                                          <p:attrName>ppt_w</p:attrName>
                                        </p:attrNameLst>
                                      </p:cBhvr>
                                      <p:tavLst>
                                        <p:tav tm="0">
                                          <p:val>
                                            <p:fltVal val="0"/>
                                          </p:val>
                                        </p:tav>
                                        <p:tav tm="100000">
                                          <p:val>
                                            <p:strVal val="#ppt_w"/>
                                          </p:val>
                                        </p:tav>
                                      </p:tavLst>
                                    </p:anim>
                                    <p:anim calcmode="lin" valueType="num">
                                      <p:cBhvr>
                                        <p:cTn id="100" dur="500" fill="hold"/>
                                        <p:tgtEl>
                                          <p:spTgt spid="5">
                                            <p:graphicEl>
                                              <a:dgm id="{0110900E-1708-4A55-AB45-8463D5ECF351}"/>
                                            </p:graphicEl>
                                          </p:spTgt>
                                        </p:tgtEl>
                                        <p:attrNameLst>
                                          <p:attrName>ppt_h</p:attrName>
                                        </p:attrNameLst>
                                      </p:cBhvr>
                                      <p:tavLst>
                                        <p:tav tm="0">
                                          <p:val>
                                            <p:fltVal val="0"/>
                                          </p:val>
                                        </p:tav>
                                        <p:tav tm="100000">
                                          <p:val>
                                            <p:strVal val="#ppt_h"/>
                                          </p:val>
                                        </p:tav>
                                      </p:tavLst>
                                    </p:anim>
                                    <p:animEffect transition="in" filter="fade">
                                      <p:cBhvr>
                                        <p:cTn id="101" dur="500"/>
                                        <p:tgtEl>
                                          <p:spTgt spid="5">
                                            <p:graphicEl>
                                              <a:dgm id="{0110900E-1708-4A55-AB45-8463D5ECF351}"/>
                                            </p:graphicEl>
                                          </p:spTgt>
                                        </p:tgtEl>
                                      </p:cBhvr>
                                    </p:animEffect>
                                  </p:childTnLst>
                                </p:cTn>
                              </p:par>
                              <p:par>
                                <p:cTn id="102" presetID="53" presetClass="entr" presetSubtype="16" fill="hold" grpId="0" nodeType="withEffect">
                                  <p:stCondLst>
                                    <p:cond delay="0"/>
                                  </p:stCondLst>
                                  <p:childTnLst>
                                    <p:set>
                                      <p:cBhvr>
                                        <p:cTn id="103" dur="1" fill="hold">
                                          <p:stCondLst>
                                            <p:cond delay="0"/>
                                          </p:stCondLst>
                                        </p:cTn>
                                        <p:tgtEl>
                                          <p:spTgt spid="5">
                                            <p:graphicEl>
                                              <a:dgm id="{B42EE853-2A60-48A1-BDF9-2FF997B189A9}"/>
                                            </p:graphicEl>
                                          </p:spTgt>
                                        </p:tgtEl>
                                        <p:attrNameLst>
                                          <p:attrName>style.visibility</p:attrName>
                                        </p:attrNameLst>
                                      </p:cBhvr>
                                      <p:to>
                                        <p:strVal val="visible"/>
                                      </p:to>
                                    </p:set>
                                    <p:anim calcmode="lin" valueType="num">
                                      <p:cBhvr>
                                        <p:cTn id="104" dur="500" fill="hold"/>
                                        <p:tgtEl>
                                          <p:spTgt spid="5">
                                            <p:graphicEl>
                                              <a:dgm id="{B42EE853-2A60-48A1-BDF9-2FF997B189A9}"/>
                                            </p:graphicEl>
                                          </p:spTgt>
                                        </p:tgtEl>
                                        <p:attrNameLst>
                                          <p:attrName>ppt_w</p:attrName>
                                        </p:attrNameLst>
                                      </p:cBhvr>
                                      <p:tavLst>
                                        <p:tav tm="0">
                                          <p:val>
                                            <p:fltVal val="0"/>
                                          </p:val>
                                        </p:tav>
                                        <p:tav tm="100000">
                                          <p:val>
                                            <p:strVal val="#ppt_w"/>
                                          </p:val>
                                        </p:tav>
                                      </p:tavLst>
                                    </p:anim>
                                    <p:anim calcmode="lin" valueType="num">
                                      <p:cBhvr>
                                        <p:cTn id="105" dur="500" fill="hold"/>
                                        <p:tgtEl>
                                          <p:spTgt spid="5">
                                            <p:graphicEl>
                                              <a:dgm id="{B42EE853-2A60-48A1-BDF9-2FF997B189A9}"/>
                                            </p:graphicEl>
                                          </p:spTgt>
                                        </p:tgtEl>
                                        <p:attrNameLst>
                                          <p:attrName>ppt_h</p:attrName>
                                        </p:attrNameLst>
                                      </p:cBhvr>
                                      <p:tavLst>
                                        <p:tav tm="0">
                                          <p:val>
                                            <p:fltVal val="0"/>
                                          </p:val>
                                        </p:tav>
                                        <p:tav tm="100000">
                                          <p:val>
                                            <p:strVal val="#ppt_h"/>
                                          </p:val>
                                        </p:tav>
                                      </p:tavLst>
                                    </p:anim>
                                    <p:animEffect transition="in" filter="fade">
                                      <p:cBhvr>
                                        <p:cTn id="106" dur="500"/>
                                        <p:tgtEl>
                                          <p:spTgt spid="5">
                                            <p:graphicEl>
                                              <a:dgm id="{B42EE853-2A60-48A1-BDF9-2FF997B189A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Sub>
          <a:bldDgm/>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close up of a colorful surface&#10;&#10;Description automatically generated">
            <a:extLst>
              <a:ext uri="{FF2B5EF4-FFF2-40B4-BE49-F238E27FC236}">
                <a16:creationId xmlns:a16="http://schemas.microsoft.com/office/drawing/2014/main" id="{BB3683B1-78D4-E068-5709-5A5CCFA04C6A}"/>
              </a:ext>
            </a:extLst>
          </p:cNvPr>
          <p:cNvPicPr>
            <a:picLocks noChangeAspect="1"/>
          </p:cNvPicPr>
          <p:nvPr/>
        </p:nvPicPr>
        <p:blipFill rotWithShape="1">
          <a:blip r:embed="rId2">
            <a:alphaModFix amt="35000"/>
          </a:blip>
          <a:srcRect b="15730"/>
          <a:stretch/>
        </p:blipFill>
        <p:spPr>
          <a:xfrm>
            <a:off x="20" y="10"/>
            <a:ext cx="12191980" cy="6857990"/>
          </a:xfrm>
          <a:prstGeom prst="rect">
            <a:avLst/>
          </a:prstGeom>
        </p:spPr>
      </p:pic>
      <p:sp>
        <p:nvSpPr>
          <p:cNvPr id="5" name="TextBox 4">
            <a:extLst>
              <a:ext uri="{FF2B5EF4-FFF2-40B4-BE49-F238E27FC236}">
                <a16:creationId xmlns:a16="http://schemas.microsoft.com/office/drawing/2014/main" id="{93F83029-B15A-99E2-2CF8-549B5E4BAE09}"/>
              </a:ext>
            </a:extLst>
          </p:cNvPr>
          <p:cNvSpPr txBox="1"/>
          <p:nvPr/>
        </p:nvSpPr>
        <p:spPr>
          <a:xfrm>
            <a:off x="838200" y="365125"/>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2800" b="1" dirty="0">
                <a:solidFill>
                  <a:srgbClr val="FFFFFF"/>
                </a:solidFill>
                <a:effectLst/>
                <a:latin typeface="Times New Roman" panose="02020603050405020304" pitchFamily="18" charset="0"/>
                <a:ea typeface="Tahoma" panose="020B0604030504040204" pitchFamily="34" charset="0"/>
                <a:cs typeface="Times New Roman" panose="02020603050405020304" pitchFamily="18" charset="0"/>
              </a:rPr>
              <a:t>Gender Distribution</a:t>
            </a:r>
            <a:endParaRPr lang="en-US" sz="2800" b="1" dirty="0">
              <a:solidFill>
                <a:srgbClr val="FFFFFF"/>
              </a:solidFill>
              <a:latin typeface="Times New Roman" panose="02020603050405020304" pitchFamily="18" charset="0"/>
              <a:ea typeface="Tahoma" panose="020B0604030504040204" pitchFamily="34" charset="0"/>
              <a:cs typeface="Times New Roman" panose="02020603050405020304" pitchFamily="18" charset="0"/>
            </a:endParaRPr>
          </a:p>
          <a:p>
            <a:pPr>
              <a:lnSpc>
                <a:spcPct val="90000"/>
              </a:lnSpc>
              <a:spcBef>
                <a:spcPct val="0"/>
              </a:spcBef>
              <a:spcAft>
                <a:spcPts val="600"/>
              </a:spcAft>
            </a:pPr>
            <a:r>
              <a:rPr lang="en-US" sz="2800" dirty="0">
                <a:solidFill>
                  <a:srgbClr val="FFFFFF"/>
                </a:solidFill>
                <a:effectLst/>
                <a:latin typeface="Times New Roman" panose="02020603050405020304" pitchFamily="18" charset="0"/>
                <a:ea typeface="Tahoma" panose="020B0604030504040204" pitchFamily="34" charset="0"/>
                <a:cs typeface="Times New Roman" panose="02020603050405020304" pitchFamily="18" charset="0"/>
              </a:rPr>
              <a:t>The Billionaires Statistics Dataset from Kaggle 2023 includes information on the gender distribution of billionaires worldwide.</a:t>
            </a:r>
            <a:endParaRPr lang="en-US" sz="2800" dirty="0">
              <a:solidFill>
                <a:srgbClr val="FFFFFF"/>
              </a:solidFill>
              <a:latin typeface="Times New Roman" panose="02020603050405020304" pitchFamily="18" charset="0"/>
              <a:ea typeface="Tahoma" panose="020B0604030504040204" pitchFamily="34" charset="0"/>
              <a:cs typeface="Times New Roman" panose="02020603050405020304" pitchFamily="18" charset="0"/>
            </a:endParaRPr>
          </a:p>
        </p:txBody>
      </p:sp>
      <p:graphicFrame>
        <p:nvGraphicFramePr>
          <p:cNvPr id="7" name="Content Placeholder 2">
            <a:extLst>
              <a:ext uri="{FF2B5EF4-FFF2-40B4-BE49-F238E27FC236}">
                <a16:creationId xmlns:a16="http://schemas.microsoft.com/office/drawing/2014/main" id="{FC5391D3-1AE8-0FD2-AF58-A71FF1ED0A05}"/>
              </a:ext>
            </a:extLst>
          </p:cNvPr>
          <p:cNvGraphicFramePr>
            <a:graphicFrameLocks noGrp="1"/>
          </p:cNvGraphicFramePr>
          <p:nvPr>
            <p:ph idx="1"/>
            <p:extLst>
              <p:ext uri="{D42A27DB-BD31-4B8C-83A1-F6EECF244321}">
                <p14:modId xmlns:p14="http://schemas.microsoft.com/office/powerpoint/2010/main" val="280647230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163444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4C1C2697-5B44-1EA3-121E-192E0A806A39}"/>
              </a:ext>
            </a:extLst>
          </p:cNvPr>
          <p:cNvPicPr>
            <a:picLocks noChangeAspect="1"/>
          </p:cNvPicPr>
          <p:nvPr/>
        </p:nvPicPr>
        <p:blipFill rotWithShape="1">
          <a:blip r:embed="rId2">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DF852F6B-52CB-D602-408E-6F635C59DB1B}"/>
              </a:ext>
            </a:extLst>
          </p:cNvPr>
          <p:cNvSpPr>
            <a:spLocks noGrp="1"/>
          </p:cNvSpPr>
          <p:nvPr>
            <p:ph type="title"/>
          </p:nvPr>
        </p:nvSpPr>
        <p:spPr>
          <a:xfrm>
            <a:off x="838200" y="365125"/>
            <a:ext cx="10515600" cy="1325563"/>
          </a:xfrm>
        </p:spPr>
        <p:txBody>
          <a:bodyPr>
            <a:normAutofit/>
          </a:bodyPr>
          <a:lstStyle/>
          <a:p>
            <a:r>
              <a:rPr lang="en-US" sz="2800" b="1" dirty="0">
                <a:solidFill>
                  <a:srgbClr val="FFFFFF"/>
                </a:solidFill>
                <a:effectLst/>
                <a:latin typeface="Times New Roman" panose="02020603050405020304" pitchFamily="18" charset="0"/>
                <a:cs typeface="Times New Roman" panose="02020603050405020304" pitchFamily="18" charset="0"/>
              </a:rPr>
              <a:t>Age Distribution</a:t>
            </a:r>
            <a:br>
              <a:rPr lang="en-US" sz="2800" b="1" dirty="0">
                <a:solidFill>
                  <a:srgbClr val="FFFFFF"/>
                </a:solidFill>
                <a:latin typeface="Times New Roman" panose="02020603050405020304" pitchFamily="18" charset="0"/>
                <a:cs typeface="Times New Roman" panose="02020603050405020304" pitchFamily="18" charset="0"/>
              </a:rPr>
            </a:br>
            <a:r>
              <a:rPr lang="en-US" sz="2800" dirty="0">
                <a:solidFill>
                  <a:srgbClr val="FFFFFF"/>
                </a:solidFill>
                <a:effectLst/>
                <a:latin typeface="Times New Roman" panose="02020603050405020304" pitchFamily="18" charset="0"/>
                <a:cs typeface="Times New Roman" panose="02020603050405020304" pitchFamily="18" charset="0"/>
              </a:rPr>
              <a:t>The age distribution of billionaires in the dataset is as follows:</a:t>
            </a:r>
            <a:br>
              <a:rPr lang="en-US" sz="2800" dirty="0">
                <a:solidFill>
                  <a:srgbClr val="FFFFFF"/>
                </a:solidFill>
                <a:latin typeface="Times New Roman" panose="02020603050405020304" pitchFamily="18" charset="0"/>
                <a:cs typeface="Times New Roman" panose="02020603050405020304" pitchFamily="18" charset="0"/>
              </a:rPr>
            </a:br>
            <a:endParaRPr lang="en-IN" sz="2800" dirty="0">
              <a:solidFill>
                <a:srgbClr val="FFFFFF"/>
              </a:solidFill>
              <a:latin typeface="Times New Roman" panose="02020603050405020304" pitchFamily="18" charset="0"/>
              <a:cs typeface="Times New Roman" panose="02020603050405020304" pitchFamily="18" charset="0"/>
            </a:endParaRPr>
          </a:p>
        </p:txBody>
      </p:sp>
      <p:graphicFrame>
        <p:nvGraphicFramePr>
          <p:cNvPr id="5" name="Content Placeholder 2">
            <a:extLst>
              <a:ext uri="{FF2B5EF4-FFF2-40B4-BE49-F238E27FC236}">
                <a16:creationId xmlns:a16="http://schemas.microsoft.com/office/drawing/2014/main" id="{47E3B8A7-9FEC-7CE3-DAD0-9E581AA5293E}"/>
              </a:ext>
            </a:extLst>
          </p:cNvPr>
          <p:cNvGraphicFramePr>
            <a:graphicFrameLocks noGrp="1"/>
          </p:cNvGraphicFramePr>
          <p:nvPr>
            <p:ph idx="1"/>
            <p:extLst>
              <p:ext uri="{D42A27DB-BD31-4B8C-83A1-F6EECF244321}">
                <p14:modId xmlns:p14="http://schemas.microsoft.com/office/powerpoint/2010/main" val="189124318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613792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7F57879E-87CA-E345-150A-06F40DAF08B0}"/>
              </a:ext>
            </a:extLst>
          </p:cNvPr>
          <p:cNvPicPr>
            <a:picLocks noChangeAspect="1"/>
          </p:cNvPicPr>
          <p:nvPr/>
        </p:nvPicPr>
        <p:blipFill rotWithShape="1">
          <a:blip r:embed="rId2">
            <a:alphaModFix amt="35000"/>
          </a:blip>
          <a:srcRect t="9465" b="13743"/>
          <a:stretch/>
        </p:blipFill>
        <p:spPr>
          <a:xfrm>
            <a:off x="20" y="10"/>
            <a:ext cx="12191980" cy="6857990"/>
          </a:xfrm>
          <a:prstGeom prst="rect">
            <a:avLst/>
          </a:prstGeom>
        </p:spPr>
      </p:pic>
      <p:sp>
        <p:nvSpPr>
          <p:cNvPr id="2" name="Title 1">
            <a:extLst>
              <a:ext uri="{FF2B5EF4-FFF2-40B4-BE49-F238E27FC236}">
                <a16:creationId xmlns:a16="http://schemas.microsoft.com/office/drawing/2014/main" id="{A34C3B81-81A0-2FC9-4851-AE4F30D12DE2}"/>
              </a:ext>
            </a:extLst>
          </p:cNvPr>
          <p:cNvSpPr>
            <a:spLocks noGrp="1"/>
          </p:cNvSpPr>
          <p:nvPr>
            <p:ph type="title"/>
          </p:nvPr>
        </p:nvSpPr>
        <p:spPr>
          <a:xfrm>
            <a:off x="838200" y="111761"/>
            <a:ext cx="10515600" cy="1325563"/>
          </a:xfrm>
        </p:spPr>
        <p:txBody>
          <a:bodyPr>
            <a:normAutofit/>
          </a:bodyPr>
          <a:lstStyle/>
          <a:p>
            <a:r>
              <a:rPr lang="en-IN" dirty="0">
                <a:solidFill>
                  <a:srgbClr val="FFFFFF"/>
                </a:solidFill>
                <a:latin typeface="Times New Roman" panose="02020603050405020304" pitchFamily="18" charset="0"/>
                <a:cs typeface="Times New Roman" panose="02020603050405020304" pitchFamily="18" charset="0"/>
              </a:rPr>
              <a:t>Source of wealth</a:t>
            </a:r>
          </a:p>
        </p:txBody>
      </p:sp>
      <p:graphicFrame>
        <p:nvGraphicFramePr>
          <p:cNvPr id="5" name="Content Placeholder 2">
            <a:extLst>
              <a:ext uri="{FF2B5EF4-FFF2-40B4-BE49-F238E27FC236}">
                <a16:creationId xmlns:a16="http://schemas.microsoft.com/office/drawing/2014/main" id="{8A920C02-CAE7-560E-7432-D64A522E5208}"/>
              </a:ext>
            </a:extLst>
          </p:cNvPr>
          <p:cNvGraphicFramePr>
            <a:graphicFrameLocks noGrp="1"/>
          </p:cNvGraphicFramePr>
          <p:nvPr>
            <p:ph idx="1"/>
            <p:extLst>
              <p:ext uri="{D42A27DB-BD31-4B8C-83A1-F6EECF244321}">
                <p14:modId xmlns:p14="http://schemas.microsoft.com/office/powerpoint/2010/main" val="3960909965"/>
              </p:ext>
            </p:extLst>
          </p:nvPr>
        </p:nvGraphicFramePr>
        <p:xfrm>
          <a:off x="838200" y="1371600"/>
          <a:ext cx="10515600" cy="53746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79915891"/>
      </p:ext>
    </p:extLst>
  </p:cSld>
  <p:clrMapOvr>
    <a:overrideClrMapping bg1="dk1" tx1="lt1" bg2="dk2" tx2="lt2" accent1="accent1" accent2="accent2" accent3="accent3" accent4="accent4" accent5="accent5" accent6="accent6" hlink="hlink" folHlink="folHlink"/>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E9B29-F7C3-876F-FF21-ED4BADC1F487}"/>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67CF3293-73D4-F3F7-911D-DDC054AEA385}"/>
              </a:ext>
            </a:extLst>
          </p:cNvPr>
          <p:cNvSpPr>
            <a:spLocks noGrp="1"/>
          </p:cNvSpPr>
          <p:nvPr>
            <p:ph idx="1"/>
          </p:nvPr>
        </p:nvSpPr>
        <p:spPr/>
        <p:txBody>
          <a:bodyPr/>
          <a:lstStyle/>
          <a:p>
            <a:endParaRPr lang="en-IN" dirty="0"/>
          </a:p>
        </p:txBody>
      </p:sp>
      <p:pic>
        <p:nvPicPr>
          <p:cNvPr id="4" name="Picture 3" descr="Oil refinery against blue sky">
            <a:extLst>
              <a:ext uri="{FF2B5EF4-FFF2-40B4-BE49-F238E27FC236}">
                <a16:creationId xmlns:a16="http://schemas.microsoft.com/office/drawing/2014/main" id="{6C170459-61B6-0549-006F-161DB3C048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D19EE850-37DD-DC0E-2CDE-C8F0836EBA99}"/>
              </a:ext>
            </a:extLst>
          </p:cNvPr>
          <p:cNvSpPr txBox="1"/>
          <p:nvPr/>
        </p:nvSpPr>
        <p:spPr>
          <a:xfrm>
            <a:off x="838200" y="681037"/>
            <a:ext cx="6201102" cy="707886"/>
          </a:xfrm>
          <a:prstGeom prst="rect">
            <a:avLst/>
          </a:prstGeom>
          <a:noFill/>
        </p:spPr>
        <p:txBody>
          <a:bodyPr wrap="square">
            <a:spAutoFit/>
          </a:bodyPr>
          <a:lstStyle/>
          <a:p>
            <a:r>
              <a:rPr lang="en-IN" sz="4000" dirty="0">
                <a:latin typeface="Times New Roman" panose="02020603050405020304" pitchFamily="18" charset="0"/>
                <a:cs typeface="Times New Roman" panose="02020603050405020304" pitchFamily="18" charset="0"/>
              </a:rPr>
              <a:t>Industry Distribution</a:t>
            </a:r>
            <a:endParaRPr lang="en-IN" sz="4000" dirty="0"/>
          </a:p>
        </p:txBody>
      </p:sp>
      <p:sp>
        <p:nvSpPr>
          <p:cNvPr id="8" name="TextBox 7">
            <a:extLst>
              <a:ext uri="{FF2B5EF4-FFF2-40B4-BE49-F238E27FC236}">
                <a16:creationId xmlns:a16="http://schemas.microsoft.com/office/drawing/2014/main" id="{FAAAE756-56B7-9BC5-AF1F-67876EF80723}"/>
              </a:ext>
            </a:extLst>
          </p:cNvPr>
          <p:cNvSpPr txBox="1"/>
          <p:nvPr/>
        </p:nvSpPr>
        <p:spPr>
          <a:xfrm>
            <a:off x="4241800" y="2055813"/>
            <a:ext cx="3444240" cy="4310658"/>
          </a:xfrm>
          <a:prstGeom prst="round2DiagRect">
            <a:avLst/>
          </a:prstGeom>
          <a:solidFill>
            <a:srgbClr val="7EAED2"/>
          </a:solidFill>
        </p:spPr>
        <p:txBody>
          <a:bodyPr wrap="square">
            <a:spAutoFit/>
          </a:bodyPr>
          <a:lstStyle/>
          <a:p>
            <a:r>
              <a:rPr lang="en-US" sz="2000" b="1" dirty="0">
                <a:effectLst/>
                <a:latin typeface="Times New Roman" panose="02020603050405020304" pitchFamily="18" charset="0"/>
                <a:cs typeface="Times New Roman" panose="02020603050405020304" pitchFamily="18" charset="0"/>
              </a:rPr>
              <a:t>Finance and Investments</a:t>
            </a:r>
          </a:p>
          <a:p>
            <a:endParaRPr lang="en-US" sz="1800" b="1" dirty="0">
              <a:latin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cs typeface="Times New Roman" panose="02020603050405020304" pitchFamily="18" charset="0"/>
              </a:rPr>
              <a:t>The finance and investments industry is another sector that has produced a large number of billionaires. Many of these individuals have made their fortunes through hedge funds, private equity, and other investment vehicles. Some of the top finance and investments billionaires include Warren Buffett, George Soros, and Ray </a:t>
            </a:r>
            <a:r>
              <a:rPr lang="en-US" sz="1800" dirty="0" err="1">
                <a:effectLst/>
                <a:latin typeface="Times New Roman" panose="02020603050405020304" pitchFamily="18" charset="0"/>
                <a:cs typeface="Times New Roman" panose="02020603050405020304" pitchFamily="18" charset="0"/>
              </a:rPr>
              <a:t>Dalio</a:t>
            </a:r>
            <a:r>
              <a:rPr lang="en-US" sz="1800" dirty="0">
                <a:effectLst/>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E7F279DD-4E53-91D9-E117-FF5D8C40795C}"/>
              </a:ext>
            </a:extLst>
          </p:cNvPr>
          <p:cNvSpPr txBox="1"/>
          <p:nvPr/>
        </p:nvSpPr>
        <p:spPr>
          <a:xfrm>
            <a:off x="438150" y="2149058"/>
            <a:ext cx="3444240" cy="4211181"/>
          </a:xfrm>
          <a:prstGeom prst="round2DiagRect">
            <a:avLst/>
          </a:prstGeom>
          <a:solidFill>
            <a:srgbClr val="7EAED2"/>
          </a:solidFill>
        </p:spPr>
        <p:txBody>
          <a:bodyPr wrap="square">
            <a:spAutoFit/>
          </a:bodyPr>
          <a:lstStyle/>
          <a:p>
            <a:pPr algn="just"/>
            <a:r>
              <a:rPr lang="en-US" sz="2000" b="1" dirty="0">
                <a:effectLst/>
                <a:latin typeface="Times New Roman" panose="02020603050405020304" pitchFamily="18" charset="0"/>
                <a:cs typeface="Times New Roman" panose="02020603050405020304" pitchFamily="18" charset="0"/>
              </a:rPr>
              <a:t>Technology</a:t>
            </a:r>
          </a:p>
          <a:p>
            <a:pPr algn="just"/>
            <a:endParaRPr lang="en-US" sz="2000" b="1" dirty="0">
              <a:latin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cs typeface="Times New Roman" panose="02020603050405020304" pitchFamily="18" charset="0"/>
              </a:rPr>
              <a:t>The technology industry has seen a significant rise in the number of billionaires in recent years. Many of the world's wealthiest individuals have made their fortunes in technology, particularly in Silicon Valley. The top tech billionaires include Jeff Bezos, Elon Musk, and Bill Gates.</a:t>
            </a:r>
          </a:p>
          <a:p>
            <a:pPr algn="just"/>
            <a:endParaRPr lang="en-US" sz="20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ECD80395-7717-16A2-31E1-9387C40BE8CF}"/>
              </a:ext>
            </a:extLst>
          </p:cNvPr>
          <p:cNvSpPr txBox="1"/>
          <p:nvPr/>
        </p:nvSpPr>
        <p:spPr>
          <a:xfrm>
            <a:off x="8176260" y="2055813"/>
            <a:ext cx="3444240" cy="4376976"/>
          </a:xfrm>
          <a:prstGeom prst="round2DiagRect">
            <a:avLst/>
          </a:prstGeom>
          <a:solidFill>
            <a:srgbClr val="7EAED2"/>
          </a:solidFill>
        </p:spPr>
        <p:txBody>
          <a:bodyPr wrap="square">
            <a:spAutoFit/>
          </a:bodyPr>
          <a:lstStyle/>
          <a:p>
            <a:pPr algn="just"/>
            <a:r>
              <a:rPr lang="en-US" sz="2000" b="1" dirty="0">
                <a:effectLst/>
                <a:latin typeface="Times New Roman" panose="02020603050405020304" pitchFamily="18" charset="0"/>
                <a:cs typeface="Times New Roman" panose="02020603050405020304" pitchFamily="18" charset="0"/>
              </a:rPr>
              <a:t>Fashion and Retail</a:t>
            </a:r>
          </a:p>
          <a:p>
            <a:pPr algn="just"/>
            <a:endParaRPr lang="en-US" sz="1800" b="1" dirty="0">
              <a:latin typeface="Times New Roman" panose="02020603050405020304" pitchFamily="18" charset="0"/>
              <a:cs typeface="Times New Roman" panose="02020603050405020304" pitchFamily="18" charset="0"/>
            </a:endParaRPr>
          </a:p>
          <a:p>
            <a:pPr algn="just"/>
            <a:r>
              <a:rPr lang="en-US" sz="1800" dirty="0">
                <a:effectLst/>
                <a:latin typeface="Times New Roman" panose="02020603050405020304" pitchFamily="18" charset="0"/>
                <a:cs typeface="Times New Roman" panose="02020603050405020304" pitchFamily="18" charset="0"/>
              </a:rPr>
              <a:t>The fashion and retail industry is another sector that has produced a significant number of billionaires. Many of these individuals have made their fortunes through fashion brands, luxury goods, and department stores. Some of the top fashion and retail billionaires include Bernard </a:t>
            </a:r>
            <a:r>
              <a:rPr lang="en-US" sz="1800" dirty="0" err="1">
                <a:effectLst/>
                <a:latin typeface="Times New Roman" panose="02020603050405020304" pitchFamily="18" charset="0"/>
                <a:cs typeface="Times New Roman" panose="02020603050405020304" pitchFamily="18" charset="0"/>
              </a:rPr>
              <a:t>Arnault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Amancio</a:t>
            </a:r>
            <a:r>
              <a:rPr lang="en-US" sz="1800" dirty="0">
                <a:effectLst/>
                <a:latin typeface="Times New Roman" panose="02020603050405020304" pitchFamily="18" charset="0"/>
                <a:cs typeface="Times New Roman" panose="02020603050405020304" pitchFamily="18" charset="0"/>
              </a:rPr>
              <a:t> Ortega, and Stefan Persson.</a:t>
            </a:r>
          </a:p>
        </p:txBody>
      </p:sp>
    </p:spTree>
    <p:extLst>
      <p:ext uri="{BB962C8B-B14F-4D97-AF65-F5344CB8AC3E}">
        <p14:creationId xmlns:p14="http://schemas.microsoft.com/office/powerpoint/2010/main" val="37844024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1000"/>
                                        <p:tgtEl>
                                          <p:spTgt spid="10"/>
                                        </p:tgtEl>
                                      </p:cBhvr>
                                    </p:animEffect>
                                    <p:anim calcmode="lin" valueType="num">
                                      <p:cBhvr>
                                        <p:cTn id="21" dur="1000" fill="hold"/>
                                        <p:tgtEl>
                                          <p:spTgt spid="10"/>
                                        </p:tgtEl>
                                        <p:attrNameLst>
                                          <p:attrName>ppt_x</p:attrName>
                                        </p:attrNameLst>
                                      </p:cBhvr>
                                      <p:tavLst>
                                        <p:tav tm="0">
                                          <p:val>
                                            <p:strVal val="#ppt_x"/>
                                          </p:val>
                                        </p:tav>
                                        <p:tav tm="100000">
                                          <p:val>
                                            <p:strVal val="#ppt_x"/>
                                          </p:val>
                                        </p:tav>
                                      </p:tavLst>
                                    </p:anim>
                                    <p:anim calcmode="lin" valueType="num">
                                      <p:cBhvr>
                                        <p:cTn id="2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563</TotalTime>
  <Words>2072</Words>
  <Application>Microsoft Office PowerPoint</Application>
  <PresentationFormat>Widescreen</PresentationFormat>
  <Paragraphs>156</Paragraphs>
  <Slides>23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 New Roman</vt:lpstr>
      <vt:lpstr>Office Theme</vt:lpstr>
      <vt:lpstr>Analyzing the Billionaires Statistics Dataset (2023)</vt:lpstr>
      <vt:lpstr>Introduction to Dataset</vt:lpstr>
      <vt:lpstr>Data Analysis using Python Libraries</vt:lpstr>
      <vt:lpstr>Steps in Analysis</vt:lpstr>
      <vt:lpstr>Steps in Visualization</vt:lpstr>
      <vt:lpstr>PowerPoint Presentation</vt:lpstr>
      <vt:lpstr>Age Distribution The age distribution of billionaires in the dataset is as follows: </vt:lpstr>
      <vt:lpstr>Source of wealth</vt:lpstr>
      <vt:lpstr>PowerPoint Presentation</vt:lpstr>
      <vt:lpstr>Self-Made vs Inherited Wealth</vt:lpstr>
      <vt:lpstr>Country Distribution</vt:lpstr>
      <vt:lpstr>Philanthropic Activities</vt:lpstr>
      <vt:lpstr>Billionaires and Politics</vt:lpstr>
      <vt:lpstr>Wealth Inequality</vt:lpstr>
      <vt:lpstr>Billionaires and the Environment</vt:lpstr>
      <vt:lpstr>Billionaires and Technology</vt:lpstr>
      <vt:lpstr>PowerPoint Presentation</vt:lpstr>
      <vt:lpstr>Billionaires and Sports</vt:lpstr>
      <vt:lpstr>Billionaires and Fashion</vt:lpstr>
      <vt:lpstr>Billionaires and Entertainment </vt:lpstr>
      <vt:lpstr>Billionaires and Healthcare</vt:lpstr>
      <vt:lpstr>Billionaires and Education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Billionaires Statistics Dataset</dc:title>
  <dc:creator>devatha shivshyl</dc:creator>
  <cp:lastModifiedBy>devatha shivshyl</cp:lastModifiedBy>
  <cp:revision>39</cp:revision>
  <dcterms:created xsi:type="dcterms:W3CDTF">2023-10-22T19:03:22Z</dcterms:created>
  <dcterms:modified xsi:type="dcterms:W3CDTF">2023-11-05T11:11:57Z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2023-10-22T19:08:11Z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27e6d0e8-a96d-465f-ac1e-ff2d972a7d7e</vt:lpwstr>
  </property>
  <property fmtid="{D5CDD505-2E9C-101B-9397-08002B2CF9AE}" pid="7" name="MSIP_Label_defa4170-0d19-0005-0004-bc88714345d2_ActionId">
    <vt:lpwstr>3cc974da-fae1-455a-894b-958b8d1ae666</vt:lpwstr>
  </property>
  <property fmtid="{D5CDD505-2E9C-101B-9397-08002B2CF9AE}" pid="8" name="MSIP_Label_defa4170-0d19-0005-0004-bc88714345d2_ContentBits">
    <vt:lpwstr>0</vt:lpwstr>
  </property>
</Properties>
</file>

<file path=docProps/thumbnail.jpeg>
</file>